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043" r:id="rId2"/>
    <p:sldId id="263" r:id="rId3"/>
    <p:sldId id="2054" r:id="rId4"/>
    <p:sldId id="2057" r:id="rId5"/>
    <p:sldId id="2064" r:id="rId6"/>
    <p:sldId id="2065" r:id="rId7"/>
    <p:sldId id="2058" r:id="rId8"/>
    <p:sldId id="2061" r:id="rId9"/>
    <p:sldId id="2062" r:id="rId10"/>
    <p:sldId id="2067" r:id="rId11"/>
    <p:sldId id="2045" r:id="rId12"/>
    <p:sldId id="2048" r:id="rId13"/>
    <p:sldId id="2047" r:id="rId14"/>
    <p:sldId id="2068" r:id="rId15"/>
    <p:sldId id="2052" r:id="rId16"/>
    <p:sldId id="2053" r:id="rId17"/>
    <p:sldId id="2049" r:id="rId18"/>
    <p:sldId id="2069" r:id="rId19"/>
    <p:sldId id="2070" r:id="rId20"/>
    <p:sldId id="2071" r:id="rId21"/>
    <p:sldId id="2072" r:id="rId22"/>
    <p:sldId id="2073" r:id="rId23"/>
    <p:sldId id="20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33" userDrawn="1">
          <p15:clr>
            <a:srgbClr val="A4A3A4"/>
          </p15:clr>
        </p15:guide>
        <p15:guide id="3" pos="1890" userDrawn="1">
          <p15:clr>
            <a:srgbClr val="A4A3A4"/>
          </p15:clr>
        </p15:guide>
        <p15:guide id="4" pos="3840" userDrawn="1">
          <p15:clr>
            <a:srgbClr val="A4A3A4"/>
          </p15:clr>
        </p15:guide>
        <p15:guide id="5" orient="horz" pos="346" userDrawn="1">
          <p15:clr>
            <a:srgbClr val="A4A3A4"/>
          </p15:clr>
        </p15:guide>
        <p15:guide id="6" orient="horz" pos="3974" userDrawn="1">
          <p15:clr>
            <a:srgbClr val="A4A3A4"/>
          </p15:clr>
        </p15:guide>
        <p15:guide id="7" pos="5790" userDrawn="1">
          <p15:clr>
            <a:srgbClr val="A4A3A4"/>
          </p15:clr>
        </p15:guide>
        <p15:guide id="9" pos="325" userDrawn="1">
          <p15:clr>
            <a:srgbClr val="A4A3A4"/>
          </p15:clr>
        </p15:guide>
        <p15:guide id="10" orient="horz" pos="42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ica" initials="M" lastIdx="1" clrIdx="0">
    <p:extLst>
      <p:ext uri="{19B8F6BF-5375-455C-9EA6-DF929625EA0E}">
        <p15:presenceInfo xmlns:p15="http://schemas.microsoft.com/office/powerpoint/2012/main" userId="Mil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8"/>
    <a:srgbClr val="F3F3F3"/>
    <a:srgbClr val="B4B4B5"/>
    <a:srgbClr val="B3B4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9"/>
    <p:restoredTop sz="95186"/>
  </p:normalViewPr>
  <p:slideViewPr>
    <p:cSldViewPr snapToGrid="0" snapToObjects="1" showGuides="1">
      <p:cViewPr varScale="1">
        <p:scale>
          <a:sx n="65" d="100"/>
          <a:sy n="65" d="100"/>
        </p:scale>
        <p:origin x="1008" y="78"/>
      </p:cViewPr>
      <p:guideLst>
        <p:guide orient="horz" pos="2160"/>
        <p:guide pos="7333"/>
        <p:guide pos="1890"/>
        <p:guide pos="3840"/>
        <p:guide orient="horz" pos="346"/>
        <p:guide orient="horz" pos="3974"/>
        <p:guide pos="5790"/>
        <p:guide pos="325"/>
        <p:guide orient="horz" pos="429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77" d="100"/>
          <a:sy n="77" d="100"/>
        </p:scale>
        <p:origin x="34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367838-CB9E-1C4E-B6E3-A78C0BA00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latin typeface="Merriweather Light" pitchFamily="2" charset="77"/>
            </a:endParaRPr>
          </a:p>
        </p:txBody>
      </p:sp>
      <p:sp>
        <p:nvSpPr>
          <p:cNvPr id="3" name="Date Placeholder 2">
            <a:extLst>
              <a:ext uri="{FF2B5EF4-FFF2-40B4-BE49-F238E27FC236}">
                <a16:creationId xmlns:a16="http://schemas.microsoft.com/office/drawing/2014/main" id="{104E375D-1A8F-9F4D-8CC8-BAE8A5E919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F18E09-BFC9-6B48-96B7-BE5177A01D51}" type="datetimeFigureOut">
              <a:rPr lang="es-ES_tradnl" smtClean="0">
                <a:latin typeface="Merriweather Light" pitchFamily="2" charset="77"/>
              </a:rPr>
              <a:t>11/04/2020</a:t>
            </a:fld>
            <a:endParaRPr lang="es-ES_tradnl" dirty="0">
              <a:latin typeface="Merriweather Light" pitchFamily="2" charset="77"/>
            </a:endParaRPr>
          </a:p>
        </p:txBody>
      </p:sp>
      <p:sp>
        <p:nvSpPr>
          <p:cNvPr id="4" name="Footer Placeholder 3">
            <a:extLst>
              <a:ext uri="{FF2B5EF4-FFF2-40B4-BE49-F238E27FC236}">
                <a16:creationId xmlns:a16="http://schemas.microsoft.com/office/drawing/2014/main" id="{F5E7A4FF-704A-954D-BC9C-F371462E0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latin typeface="Merriweather Light" pitchFamily="2" charset="77"/>
            </a:endParaRPr>
          </a:p>
        </p:txBody>
      </p:sp>
      <p:sp>
        <p:nvSpPr>
          <p:cNvPr id="5" name="Slide Number Placeholder 4">
            <a:extLst>
              <a:ext uri="{FF2B5EF4-FFF2-40B4-BE49-F238E27FC236}">
                <a16:creationId xmlns:a16="http://schemas.microsoft.com/office/drawing/2014/main" id="{2B4880EF-7252-FC47-A361-5A3684F19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F8D33-B625-EE45-B94F-4FC0DF67D7D4}" type="slidenum">
              <a:rPr lang="es-ES_tradnl" smtClean="0">
                <a:latin typeface="Merriweather Light" pitchFamily="2" charset="77"/>
              </a:rPr>
              <a:t>‹#›</a:t>
            </a:fld>
            <a:endParaRPr lang="es-ES_tradnl" dirty="0">
              <a:latin typeface="Merriweather Light" pitchFamily="2" charset="77"/>
            </a:endParaRPr>
          </a:p>
        </p:txBody>
      </p:sp>
    </p:spTree>
    <p:extLst>
      <p:ext uri="{BB962C8B-B14F-4D97-AF65-F5344CB8AC3E}">
        <p14:creationId xmlns:p14="http://schemas.microsoft.com/office/powerpoint/2010/main" val="158307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Light"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Light" pitchFamily="2" charset="77"/>
              </a:defRPr>
            </a:lvl1pPr>
          </a:lstStyle>
          <a:p>
            <a:fld id="{88EDFB7E-8A14-5F4A-A8BC-FEC574E653A4}" type="datetimeFigureOut">
              <a:rPr lang="en-US" smtClean="0"/>
              <a:pPr/>
              <a:t>4/11/2020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Light" pitchFamily="2" charset="77"/>
              </a:defRPr>
            </a:lvl1pPr>
          </a:lstStyle>
          <a:p>
            <a:fld id="{4A1814F3-7BF6-CC41-BA5F-F3649E84E65E}" type="slidenum">
              <a:rPr lang="en-US" smtClean="0"/>
              <a:pPr/>
              <a:t>‹#›</a:t>
            </a:fld>
            <a:endParaRPr lang="en-US" dirty="0"/>
          </a:p>
        </p:txBody>
      </p:sp>
    </p:spTree>
    <p:extLst>
      <p:ext uri="{BB962C8B-B14F-4D97-AF65-F5344CB8AC3E}">
        <p14:creationId xmlns:p14="http://schemas.microsoft.com/office/powerpoint/2010/main"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rriweather Light" pitchFamily="2" charset="77"/>
        <a:ea typeface="+mn-ea"/>
        <a:cs typeface="+mn-cs"/>
      </a:defRPr>
    </a:lvl1pPr>
    <a:lvl2pPr marL="457200" algn="l" defTabSz="914400" rtl="0" eaLnBrk="1" latinLnBrk="0" hangingPunct="1">
      <a:defRPr sz="1200" b="0" i="0" kern="1200">
        <a:solidFill>
          <a:schemeClr val="tx1"/>
        </a:solidFill>
        <a:latin typeface="Merriweather Light" pitchFamily="2" charset="77"/>
        <a:ea typeface="+mn-ea"/>
        <a:cs typeface="+mn-cs"/>
      </a:defRPr>
    </a:lvl2pPr>
    <a:lvl3pPr marL="914400" algn="l" defTabSz="914400" rtl="0" eaLnBrk="1" latinLnBrk="0" hangingPunct="1">
      <a:defRPr sz="1200" b="0" i="0" kern="1200">
        <a:solidFill>
          <a:schemeClr val="tx1"/>
        </a:solidFill>
        <a:latin typeface="Merriweather Light" pitchFamily="2" charset="77"/>
        <a:ea typeface="+mn-ea"/>
        <a:cs typeface="+mn-cs"/>
      </a:defRPr>
    </a:lvl3pPr>
    <a:lvl4pPr marL="1371600" algn="l" defTabSz="914400" rtl="0" eaLnBrk="1" latinLnBrk="0" hangingPunct="1">
      <a:defRPr sz="1200" b="0" i="0" kern="1200">
        <a:solidFill>
          <a:schemeClr val="tx1"/>
        </a:solidFill>
        <a:latin typeface="Merriweather Light" pitchFamily="2" charset="77"/>
        <a:ea typeface="+mn-ea"/>
        <a:cs typeface="+mn-cs"/>
      </a:defRPr>
    </a:lvl4pPr>
    <a:lvl5pPr marL="1828800" algn="l" defTabSz="914400" rtl="0" eaLnBrk="1" latinLnBrk="0" hangingPunct="1">
      <a:defRPr sz="1200" b="0" i="0" kern="1200">
        <a:solidFill>
          <a:schemeClr val="tx1"/>
        </a:solidFill>
        <a:latin typeface="Merriweather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63013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4A1814F3-7BF6-CC41-BA5F-F3649E84E65E}" type="slidenum">
              <a:rPr lang="en-US" smtClean="0"/>
              <a:pPr/>
              <a:t>23</a:t>
            </a:fld>
            <a:endParaRPr lang="en-US" dirty="0"/>
          </a:p>
        </p:txBody>
      </p:sp>
    </p:spTree>
    <p:extLst>
      <p:ext uri="{BB962C8B-B14F-4D97-AF65-F5344CB8AC3E}">
        <p14:creationId xmlns:p14="http://schemas.microsoft.com/office/powerpoint/2010/main" val="288732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71856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2842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9341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65321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63921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36162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21803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4A1814F3-7BF6-CC41-BA5F-F3649E84E65E}" type="slidenum">
              <a:rPr lang="en-US" smtClean="0"/>
              <a:pPr/>
              <a:t>22</a:t>
            </a:fld>
            <a:endParaRPr lang="en-US" dirty="0"/>
          </a:p>
        </p:txBody>
      </p:sp>
    </p:spTree>
    <p:extLst>
      <p:ext uri="{BB962C8B-B14F-4D97-AF65-F5344CB8AC3E}">
        <p14:creationId xmlns:p14="http://schemas.microsoft.com/office/powerpoint/2010/main" val="429398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7DD5-2493-8341-812E-B4C1B0D80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68C4D-3B26-9249-9510-ACD999903171}"/>
              </a:ext>
            </a:extLst>
          </p:cNvPr>
          <p:cNvSpPr>
            <a:spLocks noGrp="1"/>
          </p:cNvSpPr>
          <p:nvPr>
            <p:ph type="subTitle" idx="1"/>
          </p:nvPr>
        </p:nvSpPr>
        <p:spPr>
          <a:xfrm>
            <a:off x="1524000" y="3602038"/>
            <a:ext cx="9144000" cy="1655762"/>
          </a:xfrm>
        </p:spPr>
        <p:txBody>
          <a:bodyPr/>
          <a:lstStyle>
            <a:lvl1pPr marL="0" indent="0" algn="ctr">
              <a:buNone/>
              <a:defRPr sz="2400" b="0" i="0">
                <a:latin typeface="Merriweather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D6B8D83-963D-4743-B8D5-7CD2C6F400A4}"/>
              </a:ext>
            </a:extLst>
          </p:cNvPr>
          <p:cNvSpPr>
            <a:spLocks noGrp="1"/>
          </p:cNvSpPr>
          <p:nvPr>
            <p:ph type="dt" sz="half" idx="10"/>
          </p:nvPr>
        </p:nvSpPr>
        <p:spPr/>
        <p:txBody>
          <a:bodyPr/>
          <a:lstStyle>
            <a:lvl1pPr>
              <a:defRPr b="0" i="0">
                <a:latin typeface="Merriweather Light" pitchFamily="2" charset="77"/>
              </a:defRPr>
            </a:lvl1pPr>
          </a:lstStyle>
          <a:p>
            <a:fld id="{B50CD552-C10E-614A-B810-77E320220E26}" type="datetimeFigureOut">
              <a:rPr lang="en-US" smtClean="0"/>
              <a:pPr/>
              <a:t>4/11/2020</a:t>
            </a:fld>
            <a:endParaRPr lang="en-US" dirty="0"/>
          </a:p>
        </p:txBody>
      </p:sp>
      <p:sp>
        <p:nvSpPr>
          <p:cNvPr id="5" name="Footer Placeholder 4">
            <a:extLst>
              <a:ext uri="{FF2B5EF4-FFF2-40B4-BE49-F238E27FC236}">
                <a16:creationId xmlns:a16="http://schemas.microsoft.com/office/drawing/2014/main" id="{DBFC411A-6A7F-2149-854D-61E6BEF90A82}"/>
              </a:ext>
            </a:extLst>
          </p:cNvPr>
          <p:cNvSpPr>
            <a:spLocks noGrp="1"/>
          </p:cNvSpPr>
          <p:nvPr>
            <p:ph type="ftr" sz="quarter" idx="11"/>
          </p:nvPr>
        </p:nvSpPr>
        <p:spPr/>
        <p:txBody>
          <a:bodyPr/>
          <a:lstStyle>
            <a:lvl1pPr>
              <a:defRPr b="0" i="0">
                <a:latin typeface="Merriweather Light" pitchFamily="2" charset="77"/>
              </a:defRPr>
            </a:lvl1pPr>
          </a:lstStyle>
          <a:p>
            <a:endParaRPr lang="en-US" dirty="0"/>
          </a:p>
        </p:txBody>
      </p:sp>
      <p:sp>
        <p:nvSpPr>
          <p:cNvPr id="6" name="Slide Number Placeholder 5">
            <a:extLst>
              <a:ext uri="{FF2B5EF4-FFF2-40B4-BE49-F238E27FC236}">
                <a16:creationId xmlns:a16="http://schemas.microsoft.com/office/drawing/2014/main" id="{9019527A-3EB5-8245-8C90-4822BBF30572}"/>
              </a:ext>
            </a:extLst>
          </p:cNvPr>
          <p:cNvSpPr>
            <a:spLocks noGrp="1"/>
          </p:cNvSpPr>
          <p:nvPr>
            <p:ph type="sldNum" sz="quarter" idx="12"/>
          </p:nvPr>
        </p:nvSpPr>
        <p:spPr/>
        <p:txBody>
          <a:bodyPr/>
          <a:lstStyle>
            <a:lvl1pPr>
              <a:defRPr b="0" i="0">
                <a:latin typeface="Merriweather Light" pitchFamily="2" charset="77"/>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val="81420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89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TIF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72475E7-1306-C04E-A5E9-9A78D7332FC2}"/>
              </a:ext>
            </a:extLst>
          </p:cNvPr>
          <p:cNvSpPr/>
          <p:nvPr userDrawn="1"/>
        </p:nvSpPr>
        <p:spPr>
          <a:xfrm>
            <a:off x="-2" y="0"/>
            <a:ext cx="7184334" cy="6858000"/>
          </a:xfrm>
          <a:custGeom>
            <a:avLst/>
            <a:gdLst>
              <a:gd name="connsiteX0" fmla="*/ 5031977 w 7184334"/>
              <a:gd name="connsiteY0" fmla="*/ 0 h 6858000"/>
              <a:gd name="connsiteX1" fmla="*/ 7184334 w 7184334"/>
              <a:gd name="connsiteY1" fmla="*/ 6858000 h 6858000"/>
              <a:gd name="connsiteX2" fmla="*/ 5031977 w 7184334"/>
              <a:gd name="connsiteY2" fmla="*/ 6858000 h 6858000"/>
              <a:gd name="connsiteX3" fmla="*/ 0 w 7184334"/>
              <a:gd name="connsiteY3" fmla="*/ 0 h 6858000"/>
              <a:gd name="connsiteX4" fmla="*/ 5031963 w 7184334"/>
              <a:gd name="connsiteY4" fmla="*/ 0 h 6858000"/>
              <a:gd name="connsiteX5" fmla="*/ 5031963 w 7184334"/>
              <a:gd name="connsiteY5" fmla="*/ 6858000 h 6858000"/>
              <a:gd name="connsiteX6" fmla="*/ 0 w 718433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334" h="6858000">
                <a:moveTo>
                  <a:pt x="5031977" y="0"/>
                </a:moveTo>
                <a:lnTo>
                  <a:pt x="7184334" y="6858000"/>
                </a:lnTo>
                <a:lnTo>
                  <a:pt x="5031977" y="6858000"/>
                </a:lnTo>
                <a:close/>
                <a:moveTo>
                  <a:pt x="0" y="0"/>
                </a:moveTo>
                <a:lnTo>
                  <a:pt x="5031963" y="0"/>
                </a:lnTo>
                <a:lnTo>
                  <a:pt x="5031963" y="6858000"/>
                </a:lnTo>
                <a:lnTo>
                  <a:pt x="0" y="6858000"/>
                </a:lnTo>
                <a:close/>
              </a:path>
            </a:pathLst>
          </a:custGeom>
          <a:solidFill>
            <a:schemeClr val="bg2"/>
          </a:solidFill>
          <a:ln>
            <a:noFill/>
          </a:ln>
          <a:effectLst>
            <a:outerShdw dist="254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5699277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BECE33CC-C660-034F-BBEE-9BD5A0D79E81}"/>
              </a:ext>
            </a:extLst>
          </p:cNvPr>
          <p:cNvSpPr/>
          <p:nvPr userDrawn="1"/>
        </p:nvSpPr>
        <p:spPr>
          <a:xfrm>
            <a:off x="1031289" y="0"/>
            <a:ext cx="11160711" cy="6858000"/>
          </a:xfrm>
          <a:custGeom>
            <a:avLst/>
            <a:gdLst>
              <a:gd name="connsiteX0" fmla="*/ 2149715 w 11160711"/>
              <a:gd name="connsiteY0" fmla="*/ 0 h 6858000"/>
              <a:gd name="connsiteX1" fmla="*/ 11160711 w 11160711"/>
              <a:gd name="connsiteY1" fmla="*/ 0 h 6858000"/>
              <a:gd name="connsiteX2" fmla="*/ 11160711 w 11160711"/>
              <a:gd name="connsiteY2" fmla="*/ 6858000 h 6858000"/>
              <a:gd name="connsiteX3" fmla="*/ 2149715 w 11160711"/>
              <a:gd name="connsiteY3" fmla="*/ 6858000 h 6858000"/>
              <a:gd name="connsiteX4" fmla="*/ 2149200 w 11160711"/>
              <a:gd name="connsiteY4" fmla="*/ 0 h 6858000"/>
              <a:gd name="connsiteX5" fmla="*/ 2149200 w 11160711"/>
              <a:gd name="connsiteY5" fmla="*/ 6858000 h 6858000"/>
              <a:gd name="connsiteX6" fmla="*/ 0 w 111607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0711" h="6858000">
                <a:moveTo>
                  <a:pt x="2149715" y="0"/>
                </a:moveTo>
                <a:lnTo>
                  <a:pt x="11160711" y="0"/>
                </a:lnTo>
                <a:lnTo>
                  <a:pt x="11160711" y="6858000"/>
                </a:lnTo>
                <a:lnTo>
                  <a:pt x="2149715" y="6858000"/>
                </a:lnTo>
                <a:close/>
                <a:moveTo>
                  <a:pt x="2149200" y="0"/>
                </a:moveTo>
                <a:lnTo>
                  <a:pt x="2149200" y="6858000"/>
                </a:lnTo>
                <a:lnTo>
                  <a:pt x="0" y="6858000"/>
                </a:lnTo>
                <a:close/>
              </a:path>
            </a:pathLst>
          </a:custGeom>
          <a:solidFill>
            <a:schemeClr val="bg2"/>
          </a:solidFill>
          <a:ln>
            <a:noFill/>
          </a:ln>
          <a:effectLst>
            <a:outerShdw dist="254000" dir="1080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dirty="0"/>
          </a:p>
        </p:txBody>
      </p:sp>
      <p:sp>
        <p:nvSpPr>
          <p:cNvPr id="4" name="Picture Placeholder 5">
            <a:extLst>
              <a:ext uri="{FF2B5EF4-FFF2-40B4-BE49-F238E27FC236}">
                <a16:creationId xmlns:a16="http://schemas.microsoft.com/office/drawing/2014/main" id="{A945AAC9-924B-4144-A86C-7C78A7FF68E8}"/>
              </a:ext>
            </a:extLst>
          </p:cNvPr>
          <p:cNvSpPr>
            <a:spLocks noGrp="1" noChangeAspect="1"/>
          </p:cNvSpPr>
          <p:nvPr>
            <p:ph type="pic" sz="quarter" idx="15"/>
          </p:nvPr>
        </p:nvSpPr>
        <p:spPr>
          <a:xfrm>
            <a:off x="1713840" y="1021632"/>
            <a:ext cx="4795446" cy="4797262"/>
          </a:xfrm>
          <a:prstGeom prst="parallelogram">
            <a:avLst>
              <a:gd name="adj" fmla="val 30817"/>
            </a:avLst>
          </a:prstGeom>
          <a:solidFill>
            <a:schemeClr val="bg1">
              <a:lumMod val="95000"/>
            </a:schemeClr>
          </a:solidFill>
          <a:effectLst/>
        </p:spPr>
        <p:txBody>
          <a:bodyPr wrap="square">
            <a:noAutofit/>
          </a:bodyPr>
          <a:lstStyle>
            <a:lvl1pPr marL="0" indent="0">
              <a:buNone/>
              <a:defRPr sz="1200" b="0" i="0">
                <a:ln>
                  <a:noFill/>
                </a:ln>
                <a:solidFill>
                  <a:schemeClr val="tx2"/>
                </a:solidFill>
                <a:latin typeface="Merriweather Light" pitchFamily="2" charset="77"/>
                <a:ea typeface="Roboto Regular" charset="0"/>
                <a:cs typeface="Abhaya Libre" panose="02000603000000000000" pitchFamily="2" charset="77"/>
              </a:defRPr>
            </a:lvl1pPr>
          </a:lstStyle>
          <a:p>
            <a:endParaRPr lang="en-US" dirty="0"/>
          </a:p>
        </p:txBody>
      </p:sp>
    </p:spTree>
    <p:extLst>
      <p:ext uri="{BB962C8B-B14F-4D97-AF65-F5344CB8AC3E}">
        <p14:creationId xmlns:p14="http://schemas.microsoft.com/office/powerpoint/2010/main" val="338869228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2C8E988-C599-E241-A750-6E05227928E4}"/>
              </a:ext>
            </a:extLst>
          </p:cNvPr>
          <p:cNvSpPr/>
          <p:nvPr userDrawn="1"/>
        </p:nvSpPr>
        <p:spPr>
          <a:xfrm>
            <a:off x="-2" y="0"/>
            <a:ext cx="7184334" cy="6858000"/>
          </a:xfrm>
          <a:custGeom>
            <a:avLst/>
            <a:gdLst>
              <a:gd name="connsiteX0" fmla="*/ 5031977 w 7184334"/>
              <a:gd name="connsiteY0" fmla="*/ 0 h 6858000"/>
              <a:gd name="connsiteX1" fmla="*/ 7184334 w 7184334"/>
              <a:gd name="connsiteY1" fmla="*/ 6858000 h 6858000"/>
              <a:gd name="connsiteX2" fmla="*/ 5031977 w 7184334"/>
              <a:gd name="connsiteY2" fmla="*/ 6858000 h 6858000"/>
              <a:gd name="connsiteX3" fmla="*/ 0 w 7184334"/>
              <a:gd name="connsiteY3" fmla="*/ 0 h 6858000"/>
              <a:gd name="connsiteX4" fmla="*/ 5031963 w 7184334"/>
              <a:gd name="connsiteY4" fmla="*/ 0 h 6858000"/>
              <a:gd name="connsiteX5" fmla="*/ 5031963 w 7184334"/>
              <a:gd name="connsiteY5" fmla="*/ 6858000 h 6858000"/>
              <a:gd name="connsiteX6" fmla="*/ 0 w 718433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334" h="6858000">
                <a:moveTo>
                  <a:pt x="5031977" y="0"/>
                </a:moveTo>
                <a:lnTo>
                  <a:pt x="7184334" y="6858000"/>
                </a:lnTo>
                <a:lnTo>
                  <a:pt x="5031977" y="6858000"/>
                </a:lnTo>
                <a:close/>
                <a:moveTo>
                  <a:pt x="0" y="0"/>
                </a:moveTo>
                <a:lnTo>
                  <a:pt x="5031963" y="0"/>
                </a:lnTo>
                <a:lnTo>
                  <a:pt x="5031963" y="6858000"/>
                </a:lnTo>
                <a:lnTo>
                  <a:pt x="0" y="6858000"/>
                </a:lnTo>
                <a:close/>
              </a:path>
            </a:pathLst>
          </a:custGeom>
          <a:solidFill>
            <a:schemeClr val="bg2"/>
          </a:solidFill>
          <a:ln>
            <a:noFill/>
          </a:ln>
          <a:effectLst>
            <a:outerShdw dist="254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25595161"/>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General Slide_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D0413EA-7CF0-5644-A438-CE9D7E80E29A}"/>
              </a:ext>
            </a:extLst>
          </p:cNvPr>
          <p:cNvSpPr/>
          <p:nvPr userDrawn="1"/>
        </p:nvSpPr>
        <p:spPr>
          <a:xfrm>
            <a:off x="0" y="0"/>
            <a:ext cx="11157368" cy="6858000"/>
          </a:xfrm>
          <a:custGeom>
            <a:avLst/>
            <a:gdLst>
              <a:gd name="connsiteX0" fmla="*/ 0 w 11157368"/>
              <a:gd name="connsiteY0" fmla="*/ 0 h 6858000"/>
              <a:gd name="connsiteX1" fmla="*/ 9005011 w 11157368"/>
              <a:gd name="connsiteY1" fmla="*/ 0 h 6858000"/>
              <a:gd name="connsiteX2" fmla="*/ 9010996 w 11157368"/>
              <a:gd name="connsiteY2" fmla="*/ 0 h 6858000"/>
              <a:gd name="connsiteX3" fmla="*/ 9010996 w 11157368"/>
              <a:gd name="connsiteY3" fmla="*/ 19070 h 6858000"/>
              <a:gd name="connsiteX4" fmla="*/ 11157368 w 11157368"/>
              <a:gd name="connsiteY4" fmla="*/ 6858000 h 6858000"/>
              <a:gd name="connsiteX5" fmla="*/ 9010996 w 11157368"/>
              <a:gd name="connsiteY5" fmla="*/ 6858000 h 6858000"/>
              <a:gd name="connsiteX6" fmla="*/ 9005011 w 11157368"/>
              <a:gd name="connsiteY6" fmla="*/ 6858000 h 6858000"/>
              <a:gd name="connsiteX7" fmla="*/ 0 w 1115736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7368" h="6858000">
                <a:moveTo>
                  <a:pt x="0" y="0"/>
                </a:moveTo>
                <a:lnTo>
                  <a:pt x="9005011" y="0"/>
                </a:lnTo>
                <a:lnTo>
                  <a:pt x="9010996" y="0"/>
                </a:lnTo>
                <a:lnTo>
                  <a:pt x="9010996" y="19070"/>
                </a:lnTo>
                <a:lnTo>
                  <a:pt x="11157368" y="6858000"/>
                </a:lnTo>
                <a:lnTo>
                  <a:pt x="9010996" y="6858000"/>
                </a:lnTo>
                <a:lnTo>
                  <a:pt x="9005011" y="6858000"/>
                </a:lnTo>
                <a:lnTo>
                  <a:pt x="0" y="6858000"/>
                </a:lnTo>
                <a:close/>
              </a:path>
            </a:pathLst>
          </a:custGeom>
          <a:solidFill>
            <a:schemeClr val="bg2"/>
          </a:solidFill>
          <a:ln>
            <a:noFill/>
          </a:ln>
          <a:effectLst>
            <a:outerShdw dist="254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Tree>
    <p:extLst>
      <p:ext uri="{BB962C8B-B14F-4D97-AF65-F5344CB8AC3E}">
        <p14:creationId xmlns:p14="http://schemas.microsoft.com/office/powerpoint/2010/main" val="1211950709"/>
      </p:ext>
    </p:extLst>
  </p:cSld>
  <p:clrMapOvr>
    <a:masterClrMapping/>
  </p:clrMapOvr>
  <p:transition advClick="0"/>
  <p:extLst mod="1">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General Slide_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C17ADF7-34F3-3842-AEAC-029EAC5F2B14}"/>
              </a:ext>
            </a:extLst>
          </p:cNvPr>
          <p:cNvSpPr/>
          <p:nvPr userDrawn="1"/>
        </p:nvSpPr>
        <p:spPr>
          <a:xfrm>
            <a:off x="1031289" y="0"/>
            <a:ext cx="11160711" cy="6858000"/>
          </a:xfrm>
          <a:custGeom>
            <a:avLst/>
            <a:gdLst>
              <a:gd name="connsiteX0" fmla="*/ 2149715 w 11160711"/>
              <a:gd name="connsiteY0" fmla="*/ 0 h 6858000"/>
              <a:gd name="connsiteX1" fmla="*/ 11160711 w 11160711"/>
              <a:gd name="connsiteY1" fmla="*/ 0 h 6858000"/>
              <a:gd name="connsiteX2" fmla="*/ 11160711 w 11160711"/>
              <a:gd name="connsiteY2" fmla="*/ 6858000 h 6858000"/>
              <a:gd name="connsiteX3" fmla="*/ 2149715 w 11160711"/>
              <a:gd name="connsiteY3" fmla="*/ 6858000 h 6858000"/>
              <a:gd name="connsiteX4" fmla="*/ 2149200 w 11160711"/>
              <a:gd name="connsiteY4" fmla="*/ 0 h 6858000"/>
              <a:gd name="connsiteX5" fmla="*/ 2149200 w 11160711"/>
              <a:gd name="connsiteY5" fmla="*/ 6858000 h 6858000"/>
              <a:gd name="connsiteX6" fmla="*/ 0 w 111607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0711" h="6858000">
                <a:moveTo>
                  <a:pt x="2149715" y="0"/>
                </a:moveTo>
                <a:lnTo>
                  <a:pt x="11160711" y="0"/>
                </a:lnTo>
                <a:lnTo>
                  <a:pt x="11160711" y="6858000"/>
                </a:lnTo>
                <a:lnTo>
                  <a:pt x="2149715" y="6858000"/>
                </a:lnTo>
                <a:close/>
                <a:moveTo>
                  <a:pt x="2149200" y="0"/>
                </a:moveTo>
                <a:lnTo>
                  <a:pt x="2149200" y="6858000"/>
                </a:lnTo>
                <a:lnTo>
                  <a:pt x="0" y="6858000"/>
                </a:lnTo>
                <a:close/>
              </a:path>
            </a:pathLst>
          </a:custGeom>
          <a:solidFill>
            <a:schemeClr val="bg2"/>
          </a:solidFill>
          <a:ln>
            <a:noFill/>
          </a:ln>
          <a:effectLst>
            <a:outerShdw dist="254000" dir="1080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dirty="0"/>
          </a:p>
        </p:txBody>
      </p:sp>
    </p:spTree>
    <p:extLst>
      <p:ext uri="{BB962C8B-B14F-4D97-AF65-F5344CB8AC3E}">
        <p14:creationId xmlns:p14="http://schemas.microsoft.com/office/powerpoint/2010/main" val="2050376340"/>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ld Map">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816137"/>
      </p:ext>
    </p:extLst>
  </p:cSld>
  <p:clrMapOvr>
    <a:masterClrMapping/>
  </p:clrMapOvr>
  <p:transition advClick="0"/>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7359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0E3DF-338D-EC4C-91AB-9274778DC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1E322F-2259-7A46-B11A-273C145F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CED869-9DD2-3D49-8A15-D33AF0A9E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erriweather Light" pitchFamily="2" charset="77"/>
              </a:defRPr>
            </a:lvl1pPr>
          </a:lstStyle>
          <a:p>
            <a:fld id="{B50CD552-C10E-614A-B810-77E320220E26}" type="datetimeFigureOut">
              <a:rPr lang="en-US" smtClean="0"/>
              <a:pPr/>
              <a:t>4/11/2020</a:t>
            </a:fld>
            <a:endParaRPr lang="en-US" dirty="0"/>
          </a:p>
        </p:txBody>
      </p:sp>
      <p:sp>
        <p:nvSpPr>
          <p:cNvPr id="5" name="Footer Placeholder 4">
            <a:extLst>
              <a:ext uri="{FF2B5EF4-FFF2-40B4-BE49-F238E27FC236}">
                <a16:creationId xmlns:a16="http://schemas.microsoft.com/office/drawing/2014/main" id="{FDD88453-55E3-C54C-A2DB-2AC770422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erriweather Light" pitchFamily="2" charset="77"/>
              </a:defRPr>
            </a:lvl1pPr>
          </a:lstStyle>
          <a:p>
            <a:endParaRPr lang="en-US" dirty="0"/>
          </a:p>
        </p:txBody>
      </p:sp>
      <p:sp>
        <p:nvSpPr>
          <p:cNvPr id="6" name="Slide Number Placeholder 5">
            <a:extLst>
              <a:ext uri="{FF2B5EF4-FFF2-40B4-BE49-F238E27FC236}">
                <a16:creationId xmlns:a16="http://schemas.microsoft.com/office/drawing/2014/main" id="{D647BCF5-1DF8-BA4A-9BFE-6F357F018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erriweather Light" pitchFamily="2" charset="77"/>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val="9353064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70" r:id="rId3"/>
    <p:sldLayoutId id="2147483669" r:id="rId4"/>
    <p:sldLayoutId id="2147483673" r:id="rId5"/>
    <p:sldLayoutId id="2147483662" r:id="rId6"/>
    <p:sldLayoutId id="2147483671" r:id="rId7"/>
    <p:sldLayoutId id="2147483674" r:id="rId8"/>
    <p:sldLayoutId id="2147483672" r:id="rId9"/>
  </p:sldLayoutIdLst>
  <p:txStyles>
    <p:titleStyle>
      <a:lvl1pPr algn="l" defTabSz="914400" rtl="0" eaLnBrk="1" latinLnBrk="0" hangingPunct="1">
        <a:lnSpc>
          <a:spcPct val="90000"/>
        </a:lnSpc>
        <a:spcBef>
          <a:spcPct val="0"/>
        </a:spcBef>
        <a:buNone/>
        <a:defRPr sz="4400" b="0" i="0" kern="1200">
          <a:solidFill>
            <a:schemeClr val="tx1"/>
          </a:solidFill>
          <a:latin typeface="Merriweather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erriweather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fi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A40143-7CCE-A147-85B9-107C026EA7EB}"/>
              </a:ext>
            </a:extLst>
          </p:cNvPr>
          <p:cNvSpPr txBox="1"/>
          <p:nvPr/>
        </p:nvSpPr>
        <p:spPr>
          <a:xfrm>
            <a:off x="435256" y="3251854"/>
            <a:ext cx="5580062" cy="1200329"/>
          </a:xfrm>
          <a:prstGeom prst="rect">
            <a:avLst/>
          </a:prstGeom>
          <a:noFill/>
        </p:spPr>
        <p:txBody>
          <a:bodyPr wrap="square" rtlCol="0">
            <a:spAutoFit/>
          </a:bodyPr>
          <a:lstStyle/>
          <a:p>
            <a:r>
              <a:rPr lang="en-US" sz="3600" b="1" dirty="0" err="1">
                <a:solidFill>
                  <a:schemeClr val="bg2">
                    <a:lumMod val="50000"/>
                  </a:schemeClr>
                </a:solidFill>
                <a:latin typeface="Merriweather"/>
              </a:rPr>
              <a:t>Strah</a:t>
            </a:r>
            <a:r>
              <a:rPr lang="en-US" sz="3600" b="1" dirty="0">
                <a:solidFill>
                  <a:schemeClr val="bg2">
                    <a:lumMod val="50000"/>
                  </a:schemeClr>
                </a:solidFill>
                <a:latin typeface="Merriweather"/>
              </a:rPr>
              <a:t>, </a:t>
            </a:r>
            <a:r>
              <a:rPr lang="en-US" sz="3600" b="1" dirty="0" err="1" smtClean="0">
                <a:solidFill>
                  <a:schemeClr val="bg2">
                    <a:lumMod val="50000"/>
                  </a:schemeClr>
                </a:solidFill>
                <a:latin typeface="Merriweather"/>
              </a:rPr>
              <a:t>anksioznost</a:t>
            </a:r>
            <a:r>
              <a:rPr lang="sr-Latn-RS" sz="3600" b="1" dirty="0">
                <a:solidFill>
                  <a:schemeClr val="bg2">
                    <a:lumMod val="50000"/>
                  </a:schemeClr>
                </a:solidFill>
                <a:latin typeface="Merriweather"/>
              </a:rPr>
              <a:t> </a:t>
            </a:r>
            <a:r>
              <a:rPr lang="sr-Latn-RS" sz="3600" b="1" dirty="0" smtClean="0">
                <a:solidFill>
                  <a:schemeClr val="bg2">
                    <a:lumMod val="50000"/>
                  </a:schemeClr>
                </a:solidFill>
                <a:latin typeface="Merriweather"/>
              </a:rPr>
              <a:t>i</a:t>
            </a:r>
            <a:r>
              <a:rPr lang="en-US" sz="3600" b="1" dirty="0" smtClean="0">
                <a:solidFill>
                  <a:schemeClr val="bg2">
                    <a:lumMod val="50000"/>
                  </a:schemeClr>
                </a:solidFill>
                <a:latin typeface="Merriweather"/>
              </a:rPr>
              <a:t> </a:t>
            </a:r>
            <a:r>
              <a:rPr lang="en-US" sz="3600" b="1" dirty="0" err="1">
                <a:solidFill>
                  <a:schemeClr val="bg2">
                    <a:lumMod val="50000"/>
                  </a:schemeClr>
                </a:solidFill>
                <a:latin typeface="Merriweather"/>
              </a:rPr>
              <a:t>panika</a:t>
            </a:r>
            <a:r>
              <a:rPr lang="en-US" sz="3600" b="1" dirty="0">
                <a:solidFill>
                  <a:schemeClr val="bg2">
                    <a:lumMod val="50000"/>
                  </a:schemeClr>
                </a:solidFill>
                <a:latin typeface="Merriweather"/>
              </a:rPr>
              <a:t> u </a:t>
            </a:r>
            <a:r>
              <a:rPr lang="en-US" sz="3600" b="1" dirty="0" err="1">
                <a:solidFill>
                  <a:schemeClr val="bg2">
                    <a:lumMod val="50000"/>
                  </a:schemeClr>
                </a:solidFill>
                <a:latin typeface="Merriweather"/>
              </a:rPr>
              <a:t>doba</a:t>
            </a:r>
            <a:r>
              <a:rPr lang="en-US" sz="3600" b="1" dirty="0">
                <a:solidFill>
                  <a:schemeClr val="bg2">
                    <a:lumMod val="50000"/>
                  </a:schemeClr>
                </a:solidFill>
                <a:latin typeface="Merriweather"/>
              </a:rPr>
              <a:t> </a:t>
            </a:r>
            <a:r>
              <a:rPr lang="en-US" sz="3600" b="1" dirty="0" err="1">
                <a:solidFill>
                  <a:schemeClr val="bg2">
                    <a:lumMod val="50000"/>
                  </a:schemeClr>
                </a:solidFill>
                <a:latin typeface="Merriweather"/>
              </a:rPr>
              <a:t>Korone</a:t>
            </a:r>
            <a:endParaRPr lang="es-ES_tradnl" sz="3600" b="1" dirty="0">
              <a:solidFill>
                <a:schemeClr val="bg2">
                  <a:lumMod val="50000"/>
                </a:schemeClr>
              </a:solidFill>
              <a:latin typeface="Merriweather"/>
              <a:cs typeface="Abhaya Libre" panose="02000603000000000000" pitchFamily="2" charset="77"/>
            </a:endParaRPr>
          </a:p>
        </p:txBody>
      </p:sp>
    </p:spTree>
    <p:extLst>
      <p:ext uri="{BB962C8B-B14F-4D97-AF65-F5344CB8AC3E}">
        <p14:creationId xmlns:p14="http://schemas.microsoft.com/office/powerpoint/2010/main" val="40030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Box 261">
            <a:extLst>
              <a:ext uri="{FF2B5EF4-FFF2-40B4-BE49-F238E27FC236}">
                <a16:creationId xmlns:a16="http://schemas.microsoft.com/office/drawing/2014/main" id="{B1B915CE-9815-BB42-A094-17ACA8E456EF}"/>
              </a:ext>
            </a:extLst>
          </p:cNvPr>
          <p:cNvSpPr txBox="1"/>
          <p:nvPr/>
        </p:nvSpPr>
        <p:spPr>
          <a:xfrm>
            <a:off x="444219" y="2797653"/>
            <a:ext cx="5580062" cy="1200329"/>
          </a:xfrm>
          <a:prstGeom prst="rect">
            <a:avLst/>
          </a:prstGeom>
          <a:noFill/>
        </p:spPr>
        <p:txBody>
          <a:bodyPr wrap="square" rtlCol="0">
            <a:spAutoFit/>
          </a:bodyPr>
          <a:lstStyle/>
          <a:p>
            <a:r>
              <a:rPr lang="sr-Latn-RS" sz="3600" b="1" dirty="0" smtClean="0">
                <a:solidFill>
                  <a:schemeClr val="bg2">
                    <a:lumMod val="50000"/>
                  </a:schemeClr>
                </a:solidFill>
                <a:latin typeface="Merriweather" pitchFamily="2" charset="77"/>
                <a:ea typeface="Nunito Bold" charset="0"/>
                <a:cs typeface="Abhaya Libre ExtraBold" panose="02000603000000000000" pitchFamily="2" charset="77"/>
              </a:rPr>
              <a:t>Ima snage u tebi da pomogneš samom sebi</a:t>
            </a:r>
            <a:endParaRPr lang="en-US" sz="3600" b="1" dirty="0">
              <a:solidFill>
                <a:schemeClr val="bg2">
                  <a:lumMod val="50000"/>
                </a:schemeClr>
              </a:solidFill>
              <a:latin typeface="Merriweather" pitchFamily="2" charset="77"/>
              <a:ea typeface="Nunito Bold" charset="0"/>
              <a:cs typeface="Abhaya Libre ExtraBold" panose="02000603000000000000" pitchFamily="2" charset="77"/>
            </a:endParaRPr>
          </a:p>
        </p:txBody>
      </p:sp>
    </p:spTree>
    <p:extLst>
      <p:ext uri="{BB962C8B-B14F-4D97-AF65-F5344CB8AC3E}">
        <p14:creationId xmlns:p14="http://schemas.microsoft.com/office/powerpoint/2010/main" val="250349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13223EF-3C28-CD44-8631-B0D3A78B67DB}"/>
              </a:ext>
            </a:extLst>
          </p:cNvPr>
          <p:cNvSpPr txBox="1"/>
          <p:nvPr/>
        </p:nvSpPr>
        <p:spPr>
          <a:xfrm>
            <a:off x="3201634" y="26894"/>
            <a:ext cx="8640763" cy="584775"/>
          </a:xfrm>
          <a:prstGeom prst="rect">
            <a:avLst/>
          </a:prstGeom>
          <a:noFill/>
        </p:spPr>
        <p:txBody>
          <a:bodyPr wrap="square" rtlCol="0">
            <a:spAutoFit/>
          </a:bodyPr>
          <a:lstStyle/>
          <a:p>
            <a:pPr algn="r"/>
            <a:r>
              <a:rPr lang="sr-Latn-RS" sz="3200" b="1" dirty="0" smtClean="0">
                <a:solidFill>
                  <a:schemeClr val="tx2"/>
                </a:solidFill>
                <a:latin typeface="Merriweather" pitchFamily="2" charset="77"/>
                <a:ea typeface="Nunito Bold" charset="0"/>
                <a:cs typeface="Arima Madurai" pitchFamily="2" charset="77"/>
              </a:rPr>
              <a:t>Konstruktivna i nekonstruktivna briga</a:t>
            </a:r>
            <a:endParaRPr lang="en-US" sz="3200" b="1" dirty="0">
              <a:solidFill>
                <a:schemeClr val="tx2"/>
              </a:solidFill>
              <a:latin typeface="Merriweather" pitchFamily="2" charset="77"/>
              <a:ea typeface="Nunito Bold" charset="0"/>
              <a:cs typeface="Arima Madurai" pitchFamily="2" charset="77"/>
            </a:endParaRPr>
          </a:p>
        </p:txBody>
      </p:sp>
      <p:sp>
        <p:nvSpPr>
          <p:cNvPr id="19" name="Freeform 1">
            <a:extLst>
              <a:ext uri="{FF2B5EF4-FFF2-40B4-BE49-F238E27FC236}">
                <a16:creationId xmlns:a16="http://schemas.microsoft.com/office/drawing/2014/main" id="{B6926347-1132-5A49-AFEE-3415F7CDC234}"/>
              </a:ext>
            </a:extLst>
          </p:cNvPr>
          <p:cNvSpPr>
            <a:spLocks noChangeArrowheads="1"/>
          </p:cNvSpPr>
          <p:nvPr/>
        </p:nvSpPr>
        <p:spPr bwMode="auto">
          <a:xfrm>
            <a:off x="5175250" y="457200"/>
            <a:ext cx="1588" cy="1588"/>
          </a:xfrm>
          <a:custGeom>
            <a:avLst/>
            <a:gdLst>
              <a:gd name="T0" fmla="*/ 3 w 4"/>
              <a:gd name="T1" fmla="*/ 0 h 1"/>
              <a:gd name="T2" fmla="*/ 0 w 4"/>
              <a:gd name="T3" fmla="*/ 0 h 1"/>
              <a:gd name="T4" fmla="*/ 0 w 4"/>
              <a:gd name="T5" fmla="*/ 0 h 1"/>
              <a:gd name="T6" fmla="*/ 3 w 4"/>
              <a:gd name="T7" fmla="*/ 0 h 1"/>
            </a:gdLst>
            <a:ahLst/>
            <a:cxnLst>
              <a:cxn ang="0">
                <a:pos x="T0" y="T1"/>
              </a:cxn>
              <a:cxn ang="0">
                <a:pos x="T2" y="T3"/>
              </a:cxn>
              <a:cxn ang="0">
                <a:pos x="T4" y="T5"/>
              </a:cxn>
              <a:cxn ang="0">
                <a:pos x="T6" y="T7"/>
              </a:cxn>
            </a:cxnLst>
            <a:rect l="0" t="0" r="r" b="b"/>
            <a:pathLst>
              <a:path w="4" h="1">
                <a:moveTo>
                  <a:pt x="3" y="0"/>
                </a:moveTo>
                <a:lnTo>
                  <a:pt x="0" y="0"/>
                </a:lnTo>
                <a:lnTo>
                  <a:pt x="0" y="0"/>
                </a:lnTo>
                <a:cubicBezTo>
                  <a:pt x="1" y="0"/>
                  <a:pt x="2" y="0"/>
                  <a:pt x="3"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0" name="Freeform 2">
            <a:extLst>
              <a:ext uri="{FF2B5EF4-FFF2-40B4-BE49-F238E27FC236}">
                <a16:creationId xmlns:a16="http://schemas.microsoft.com/office/drawing/2014/main" id="{192437BA-DBE6-9949-8AC3-D9BAF2EF9CE4}"/>
              </a:ext>
            </a:extLst>
          </p:cNvPr>
          <p:cNvSpPr>
            <a:spLocks noChangeArrowheads="1"/>
          </p:cNvSpPr>
          <p:nvPr/>
        </p:nvSpPr>
        <p:spPr bwMode="auto">
          <a:xfrm>
            <a:off x="5173663" y="717550"/>
            <a:ext cx="6350" cy="1588"/>
          </a:xfrm>
          <a:custGeom>
            <a:avLst/>
            <a:gdLst>
              <a:gd name="T0" fmla="*/ 9 w 17"/>
              <a:gd name="T1" fmla="*/ 0 h 1"/>
              <a:gd name="T2" fmla="*/ 9 w 17"/>
              <a:gd name="T3" fmla="*/ 0 h 1"/>
              <a:gd name="T4" fmla="*/ 15 w 17"/>
              <a:gd name="T5" fmla="*/ 0 h 1"/>
              <a:gd name="T6" fmla="*/ 15 w 17"/>
              <a:gd name="T7" fmla="*/ 0 h 1"/>
              <a:gd name="T8" fmla="*/ 9 w 17"/>
              <a:gd name="T9" fmla="*/ 0 h 1"/>
            </a:gdLst>
            <a:ahLst/>
            <a:cxnLst>
              <a:cxn ang="0">
                <a:pos x="T0" y="T1"/>
              </a:cxn>
              <a:cxn ang="0">
                <a:pos x="T2" y="T3"/>
              </a:cxn>
              <a:cxn ang="0">
                <a:pos x="T4" y="T5"/>
              </a:cxn>
              <a:cxn ang="0">
                <a:pos x="T6" y="T7"/>
              </a:cxn>
              <a:cxn ang="0">
                <a:pos x="T8" y="T9"/>
              </a:cxn>
            </a:cxnLst>
            <a:rect l="0" t="0" r="r" b="b"/>
            <a:pathLst>
              <a:path w="17" h="1">
                <a:moveTo>
                  <a:pt x="9" y="0"/>
                </a:moveTo>
                <a:lnTo>
                  <a:pt x="9" y="0"/>
                </a:lnTo>
                <a:cubicBezTo>
                  <a:pt x="11" y="0"/>
                  <a:pt x="13" y="0"/>
                  <a:pt x="15" y="0"/>
                </a:cubicBezTo>
                <a:lnTo>
                  <a:pt x="15" y="0"/>
                </a:lnTo>
                <a:cubicBezTo>
                  <a:pt x="16" y="0"/>
                  <a:pt x="0" y="0"/>
                  <a:pt x="9"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4" name="Freeform 6">
            <a:extLst>
              <a:ext uri="{FF2B5EF4-FFF2-40B4-BE49-F238E27FC236}">
                <a16:creationId xmlns:a16="http://schemas.microsoft.com/office/drawing/2014/main" id="{2B8107D7-4D0B-0F4F-ACCC-FF33C71E38D8}"/>
              </a:ext>
            </a:extLst>
          </p:cNvPr>
          <p:cNvSpPr>
            <a:spLocks noChangeArrowheads="1"/>
          </p:cNvSpPr>
          <p:nvPr/>
        </p:nvSpPr>
        <p:spPr bwMode="auto">
          <a:xfrm>
            <a:off x="6308725" y="6142038"/>
            <a:ext cx="1588" cy="1587"/>
          </a:xfrm>
          <a:custGeom>
            <a:avLst/>
            <a:gdLst>
              <a:gd name="T0" fmla="*/ 0 w 1"/>
              <a:gd name="T1" fmla="*/ 0 h 2"/>
              <a:gd name="T2" fmla="*/ 0 w 1"/>
              <a:gd name="T3" fmla="*/ 0 h 2"/>
              <a:gd name="T4" fmla="*/ 0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0" y="1"/>
                  <a:pt x="0" y="1"/>
                  <a:pt x="0" y="1"/>
                </a:cubicBezTo>
                <a:lnTo>
                  <a:pt x="0" y="1"/>
                </a:lnTo>
                <a:lnTo>
                  <a:pt x="0" y="0"/>
                </a:ln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dirty="0">
              <a:latin typeface="Merriweather Light" pitchFamily="2" charset="77"/>
            </a:endParaRPr>
          </a:p>
        </p:txBody>
      </p:sp>
      <p:sp>
        <p:nvSpPr>
          <p:cNvPr id="22" name="TextBox 21">
            <a:extLst>
              <a:ext uri="{FF2B5EF4-FFF2-40B4-BE49-F238E27FC236}">
                <a16:creationId xmlns:a16="http://schemas.microsoft.com/office/drawing/2014/main" id="{10A8AB7B-3F59-8743-B8F2-CED53883274E}"/>
              </a:ext>
            </a:extLst>
          </p:cNvPr>
          <p:cNvSpPr txBox="1"/>
          <p:nvPr/>
        </p:nvSpPr>
        <p:spPr>
          <a:xfrm>
            <a:off x="2940424" y="595702"/>
            <a:ext cx="9179858" cy="7017306"/>
          </a:xfrm>
          <a:prstGeom prst="rect">
            <a:avLst/>
          </a:prstGeom>
          <a:noFill/>
        </p:spPr>
        <p:txBody>
          <a:bodyPr wrap="square" rtlCol="0" anchor="ctr">
            <a:spAutoFit/>
          </a:bodyPr>
          <a:lstStyle/>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Svaka emocija koju nam je priroda dala ima svoju funkciju. Tako su strah i anksioznost emocije koje nam signaliziraju da smo u opasnosti i da treba da preduzmemo određene „korake“ kako bismo se zaštitili. Tu dolazimo da toga da </a:t>
            </a:r>
            <a:r>
              <a:rPr lang="sr-Latn-RS" b="1" dirty="0" smtClean="0">
                <a:solidFill>
                  <a:srgbClr val="0070C0"/>
                </a:solidFill>
                <a:latin typeface="Merriweather" pitchFamily="2" charset="77"/>
                <a:ea typeface="Lato Light" panose="020F0502020204030203" pitchFamily="34" charset="0"/>
                <a:cs typeface="Abhaya Libre SemiBold" panose="02000603000000000000" pitchFamily="2" charset="77"/>
              </a:rPr>
              <a:t>treba razlikovati konstruktivnu (produktivnu) od nekonstruktivne (neproduktive) brige (anksioznosti).</a:t>
            </a:r>
            <a:r>
              <a:rPr lang="sr-Latn-RS" dirty="0" smtClean="0">
                <a:solidFill>
                  <a:srgbClr val="0070C0"/>
                </a:solidFill>
                <a:latin typeface="Merriweather" pitchFamily="2" charset="77"/>
                <a:ea typeface="Lato Light" panose="020F0502020204030203" pitchFamily="34" charset="0"/>
                <a:cs typeface="Abhaya Libre SemiBold" panose="02000603000000000000" pitchFamily="2" charset="77"/>
              </a:rPr>
              <a:t> </a:t>
            </a: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Najbolji način za razlikovanje jeste postavljanje pitanja „Šta mogu da uradim da sprečim da se dogodi to čega se bojim?“</a:t>
            </a: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Ono što se pitamo u ovoj situaciji jeste </a:t>
            </a:r>
            <a:r>
              <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„Šta mogu da uradim da sprečim da se razbolim?“</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endPar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Mogu </a:t>
            </a:r>
            <a:r>
              <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da:</a:t>
            </a:r>
          </a:p>
          <a:p>
            <a:pPr marL="800100" lvl="1" indent="-342900">
              <a:buFont typeface="Arial" panose="020B0604020202020204" pitchFamily="34" charset="0"/>
              <a:buChar char="•"/>
            </a:pPr>
            <a:r>
              <a:rPr lang="sr-Latn-RS" b="1" dirty="0">
                <a:solidFill>
                  <a:srgbClr val="FF0000"/>
                </a:solidFill>
                <a:latin typeface="Merriweather" pitchFamily="2" charset="77"/>
                <a:ea typeface="Lato Light" panose="020F0502020204030203" pitchFamily="34" charset="0"/>
                <a:cs typeface="Abhaya Libre SemiBold" panose="02000603000000000000" pitchFamily="2" charset="77"/>
              </a:rPr>
              <a:t>Redovno perem </a:t>
            </a:r>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ruke</a:t>
            </a:r>
            <a:r>
              <a:rPr lang="en-US" b="1" dirty="0" smtClean="0">
                <a:solidFill>
                  <a:srgbClr val="FF0000"/>
                </a:solidFill>
                <a:latin typeface="Merriweather" pitchFamily="2" charset="77"/>
                <a:ea typeface="Lato Light" panose="020F0502020204030203" pitchFamily="34" charset="0"/>
                <a:cs typeface="Abhaya Libre SemiBold" panose="02000603000000000000" pitchFamily="2" charset="77"/>
              </a:rPr>
              <a:t>;</a:t>
            </a:r>
            <a:endParaRPr lang="sr-Latn-RS" b="1" dirty="0">
              <a:solidFill>
                <a:srgbClr val="FF0000"/>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r>
              <a:rPr lang="sr-Latn-RS" b="1" dirty="0">
                <a:solidFill>
                  <a:srgbClr val="FF0000"/>
                </a:solidFill>
                <a:latin typeface="Merriweather" pitchFamily="2" charset="77"/>
                <a:ea typeface="Lato Light" panose="020F0502020204030203" pitchFamily="34" charset="0"/>
                <a:cs typeface="Abhaya Libre SemiBold" panose="02000603000000000000" pitchFamily="2" charset="77"/>
              </a:rPr>
              <a:t>Nosim masku i rukavice kada izlazim iz </a:t>
            </a:r>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kuće</a:t>
            </a:r>
            <a:r>
              <a:rPr lang="en-US" b="1" dirty="0" smtClean="0">
                <a:solidFill>
                  <a:srgbClr val="FF0000"/>
                </a:solidFill>
                <a:latin typeface="Merriweather" pitchFamily="2" charset="77"/>
                <a:ea typeface="Lato Light" panose="020F0502020204030203" pitchFamily="34" charset="0"/>
                <a:cs typeface="Abhaya Libre SemiBold" panose="02000603000000000000" pitchFamily="2" charset="77"/>
              </a:rPr>
              <a:t>;</a:t>
            </a:r>
            <a:endParaRPr lang="sr-Latn-RS" b="1" dirty="0">
              <a:solidFill>
                <a:srgbClr val="FF0000"/>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r>
              <a:rPr lang="sr-Latn-RS" b="1" dirty="0">
                <a:solidFill>
                  <a:srgbClr val="FF0000"/>
                </a:solidFill>
                <a:latin typeface="Merriweather" pitchFamily="2" charset="77"/>
                <a:ea typeface="Lato Light" panose="020F0502020204030203" pitchFamily="34" charset="0"/>
                <a:cs typeface="Abhaya Libre SemiBold" panose="02000603000000000000" pitchFamily="2" charset="77"/>
              </a:rPr>
              <a:t>Održavam higijenu tela i životnog </a:t>
            </a:r>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prostora</a:t>
            </a:r>
            <a:r>
              <a:rPr lang="en-US" b="1" dirty="0" smtClean="0">
                <a:solidFill>
                  <a:srgbClr val="FF0000"/>
                </a:solidFill>
                <a:latin typeface="Merriweather" pitchFamily="2" charset="77"/>
                <a:ea typeface="Lato Light" panose="020F0502020204030203" pitchFamily="34" charset="0"/>
                <a:cs typeface="Abhaya Libre SemiBold" panose="02000603000000000000" pitchFamily="2" charset="77"/>
              </a:rPr>
              <a:t>;</a:t>
            </a:r>
            <a:endParaRPr lang="sr-Latn-RS" b="1" dirty="0">
              <a:solidFill>
                <a:srgbClr val="FF0000"/>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r>
              <a:rPr lang="sr-Latn-RS" b="1" dirty="0">
                <a:solidFill>
                  <a:srgbClr val="FF0000"/>
                </a:solidFill>
                <a:latin typeface="Merriweather" pitchFamily="2" charset="77"/>
                <a:ea typeface="Lato Light" panose="020F0502020204030203" pitchFamily="34" charset="0"/>
                <a:cs typeface="Abhaya Libre SemiBold" panose="02000603000000000000" pitchFamily="2" charset="77"/>
              </a:rPr>
              <a:t>Poštujem </a:t>
            </a:r>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karantin</a:t>
            </a:r>
            <a:r>
              <a:rPr lang="en-US" b="1" dirty="0" smtClean="0">
                <a:solidFill>
                  <a:srgbClr val="FF0000"/>
                </a:solidFill>
                <a:latin typeface="Merriweather" pitchFamily="2" charset="77"/>
                <a:ea typeface="Lato Light" panose="020F0502020204030203" pitchFamily="34" charset="0"/>
                <a:cs typeface="Abhaya Libre SemiBold" panose="02000603000000000000" pitchFamily="2" charset="77"/>
              </a:rPr>
              <a:t>.</a:t>
            </a:r>
            <a:endPar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Dakle</a:t>
            </a:r>
            <a:r>
              <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ipak </a:t>
            </a:r>
            <a:r>
              <a:rPr lang="sr-Latn-RS" b="1" dirty="0">
                <a:solidFill>
                  <a:srgbClr val="FF0000"/>
                </a:solidFill>
                <a:latin typeface="Merriweather" pitchFamily="2" charset="77"/>
                <a:ea typeface="Lato Light" panose="020F0502020204030203" pitchFamily="34" charset="0"/>
                <a:cs typeface="Abhaya Libre SemiBold" panose="02000603000000000000" pitchFamily="2" charset="77"/>
              </a:rPr>
              <a:t>nešto mogu da uradim (nisam nemoćan) </a:t>
            </a:r>
            <a:r>
              <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 briga oko ovoga je bila </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konstruktivna</a:t>
            </a:r>
            <a:r>
              <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p>
          <a:p>
            <a:pPr marL="342900" indent="-342900">
              <a:buFont typeface="Arial" panose="020B0604020202020204" pitchFamily="34" charset="0"/>
              <a:buChar char="•"/>
            </a:pPr>
            <a:endPar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Međutim, mnogi od nas u ovim okolnostima imaju i druga pitanja oko kojih brinu „Šta ako traje godinu dana?“ „Šta ako ne otkriju vakcinu za 12 meseci?“ „Šta ako dođe do svetske recesije?“ – Sledeće pitanje je „Šta ja mogu da uradim povogom ovoga?“ </a:t>
            </a:r>
            <a:r>
              <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Apsolutno ništa</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Ako ne mogu da uradim ništa onda je najbolje da to ostavim i da ne brinem oko toga, već da se prepustim i vidim kako će se sve to završiti. </a:t>
            </a:r>
          </a:p>
          <a:p>
            <a:pPr marL="800100" lvl="1" indent="-342900">
              <a:buFont typeface="Arial" panose="020B0604020202020204" pitchFamily="34" charset="0"/>
              <a:buChar char="•"/>
            </a:pPr>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endPar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Tree>
    <p:extLst>
      <p:ext uri="{BB962C8B-B14F-4D97-AF65-F5344CB8AC3E}">
        <p14:creationId xmlns:p14="http://schemas.microsoft.com/office/powerpoint/2010/main" val="36076212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466362-2756-9741-8C0C-026417C1D137}"/>
              </a:ext>
            </a:extLst>
          </p:cNvPr>
          <p:cNvSpPr txBox="1"/>
          <p:nvPr/>
        </p:nvSpPr>
        <p:spPr>
          <a:xfrm>
            <a:off x="529438" y="226109"/>
            <a:ext cx="8640763" cy="646331"/>
          </a:xfrm>
          <a:prstGeom prst="rect">
            <a:avLst/>
          </a:prstGeom>
          <a:noFill/>
        </p:spPr>
        <p:txBody>
          <a:bodyPr wrap="square" rtlCol="0">
            <a:spAutoFit/>
          </a:bodyPr>
          <a:lstStyle/>
          <a:p>
            <a:r>
              <a:rPr lang="sr-Latn-RS" sz="3600" b="1" dirty="0" smtClean="0">
                <a:solidFill>
                  <a:schemeClr val="tx2"/>
                </a:solidFill>
                <a:latin typeface="Merriweather" pitchFamily="2" charset="77"/>
                <a:ea typeface="Nunito Bold" charset="0"/>
                <a:cs typeface="Arima Madurai Semi" pitchFamily="2" charset="77"/>
              </a:rPr>
              <a:t>Vreme za brigu</a:t>
            </a:r>
            <a:endParaRPr lang="en-US" sz="3600" b="1" dirty="0">
              <a:solidFill>
                <a:schemeClr val="tx2"/>
              </a:solidFill>
              <a:latin typeface="Merriweather" pitchFamily="2" charset="77"/>
              <a:ea typeface="Nunito Bold" charset="0"/>
              <a:cs typeface="Arima Madurai Semi" pitchFamily="2" charset="77"/>
            </a:endParaRPr>
          </a:p>
        </p:txBody>
      </p:sp>
      <p:sp>
        <p:nvSpPr>
          <p:cNvPr id="7" name="TextBox 6">
            <a:extLst>
              <a:ext uri="{FF2B5EF4-FFF2-40B4-BE49-F238E27FC236}">
                <a16:creationId xmlns:a16="http://schemas.microsoft.com/office/drawing/2014/main" id="{10A8AB7B-3F59-8743-B8F2-CED53883274E}"/>
              </a:ext>
            </a:extLst>
          </p:cNvPr>
          <p:cNvSpPr txBox="1"/>
          <p:nvPr/>
        </p:nvSpPr>
        <p:spPr>
          <a:xfrm>
            <a:off x="753036" y="1147059"/>
            <a:ext cx="9098887" cy="5632311"/>
          </a:xfrm>
          <a:prstGeom prst="rect">
            <a:avLst/>
          </a:prstGeom>
          <a:noFill/>
        </p:spPr>
        <p:txBody>
          <a:bodyPr wrap="square" rtlCol="0" anchor="ctr">
            <a:spAutoFit/>
          </a:bodyPr>
          <a:lstStyle/>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Suočeni smo sa situacijom u kojoj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su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virus i bolest koju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on izaziva postali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dominantna tema naših razgovora, medijskih sadržaja, društvenih mreža kako na domaćoj, tako i na svetskoj sceni.</a:t>
            </a: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Vesti koje dobijamo iz medija su u ovom trenutku uglavnom negativne – broj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obolelih</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broj preminulih, simtpomi, klinička slika, brzo širenje.... Svi ovi sadržaji su svima nama zastrašujući</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tj. izazivaju kod nas visok stepen ankisoznosti.</a:t>
            </a: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Ukoliko smo ovim sadržajima izloženi tokom celog dana, celog dana ćemo osećati anksioznost, što je pre svega neprijatno, a pored toga ima negativan uticaj na naš imunitet i mentalno zdavlje.</a:t>
            </a: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Iz tog razloga možemo doneti odluku </a:t>
            </a:r>
            <a:r>
              <a:rPr lang="sr-Latn-RS" sz="2000" b="1" dirty="0" smtClean="0">
                <a:solidFill>
                  <a:srgbClr val="C00000"/>
                </a:solidFill>
                <a:latin typeface="Merriweather" pitchFamily="2" charset="77"/>
                <a:ea typeface="Lato Light" panose="020F0502020204030203" pitchFamily="34" charset="0"/>
                <a:cs typeface="Abhaya Libre SemiBold" panose="02000603000000000000" pitchFamily="2" charset="77"/>
              </a:rPr>
              <a:t>da ćemo samo sat vremena dnevno biti izloženi ovim sadržajima</a:t>
            </a:r>
            <a:r>
              <a:rPr lang="sr-Latn-RS" sz="2000" dirty="0" smtClean="0">
                <a:solidFill>
                  <a:srgbClr val="C00000"/>
                </a:solidFill>
                <a:latin typeface="Merriweather" pitchFamily="2" charset="77"/>
                <a:ea typeface="Lato Light" panose="020F0502020204030203" pitchFamily="34" charset="0"/>
                <a:cs typeface="Abhaya Libre SemiBold" panose="02000603000000000000" pitchFamily="2" charset="77"/>
              </a:rPr>
              <a:t>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tj. donosimo odluku da ć</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emo</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se svakog dana od 15h do 16h (na primer) informisati o </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C</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ovidu 19, situaciji u zemlji i svetu, </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omentar</a:t>
            </a:r>
            <a:r>
              <a:rPr lang="en-US" sz="20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ima</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epidemiologa, virusologa, itd. </a:t>
            </a:r>
            <a:r>
              <a:rPr lang="sr-Latn-RS" sz="2000" b="1" dirty="0" smtClean="0">
                <a:solidFill>
                  <a:srgbClr val="C00000"/>
                </a:solidFill>
                <a:latin typeface="Merriweather" pitchFamily="2" charset="77"/>
                <a:ea typeface="Lato Light" panose="020F0502020204030203" pitchFamily="34" charset="0"/>
                <a:cs typeface="Abhaya Libre SemiBold" panose="02000603000000000000" pitchFamily="2" charset="77"/>
              </a:rPr>
              <a:t>To će biti vreme za brigu</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Pre toga i posle toga ć</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emo</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se baviti drugim temama.</a:t>
            </a: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Ono što je veoma važno jeste odabrati </a:t>
            </a:r>
            <a:r>
              <a:rPr lang="sr-Latn-RS" sz="2000" b="1" dirty="0" smtClean="0">
                <a:solidFill>
                  <a:srgbClr val="C00000"/>
                </a:solidFill>
                <a:latin typeface="Merriweather" pitchFamily="2" charset="77"/>
                <a:ea typeface="Lato Light" panose="020F0502020204030203" pitchFamily="34" charset="0"/>
                <a:cs typeface="Abhaya Libre SemiBold" panose="02000603000000000000" pitchFamily="2" charset="77"/>
              </a:rPr>
              <a:t>izvore informacija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kojima verujemo, naročito sada kada je puno nepouzdanih izvora i kada se često plasiraju neproverene informacije.</a:t>
            </a:r>
            <a:endParaRPr lang="en-US" sz="20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059" y="902"/>
            <a:ext cx="2619375" cy="1743075"/>
          </a:xfrm>
          <a:prstGeom prst="rect">
            <a:avLst/>
          </a:prstGeom>
          <a:ln>
            <a:noFill/>
          </a:ln>
          <a:effectLst>
            <a:softEdge rad="112500"/>
          </a:effectLst>
        </p:spPr>
      </p:pic>
    </p:spTree>
    <p:extLst>
      <p:ext uri="{BB962C8B-B14F-4D97-AF65-F5344CB8AC3E}">
        <p14:creationId xmlns:p14="http://schemas.microsoft.com/office/powerpoint/2010/main" val="41659757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228">
            <a:extLst>
              <a:ext uri="{FF2B5EF4-FFF2-40B4-BE49-F238E27FC236}">
                <a16:creationId xmlns:a16="http://schemas.microsoft.com/office/drawing/2014/main" id="{10A8AB7B-3F59-8743-B8F2-CED53883274E}"/>
              </a:ext>
            </a:extLst>
          </p:cNvPr>
          <p:cNvSpPr txBox="1"/>
          <p:nvPr/>
        </p:nvSpPr>
        <p:spPr>
          <a:xfrm>
            <a:off x="3039036" y="3278740"/>
            <a:ext cx="8579223" cy="430887"/>
          </a:xfrm>
          <a:prstGeom prst="rect">
            <a:avLst/>
          </a:prstGeom>
          <a:noFill/>
        </p:spPr>
        <p:txBody>
          <a:bodyPr wrap="square" rtlCol="0" anchor="ctr">
            <a:spAutoFit/>
          </a:bodyPr>
          <a:lstStyle/>
          <a:p>
            <a:pPr marL="342900" indent="-342900">
              <a:buFont typeface="Arial" panose="020B0604020202020204" pitchFamily="34" charset="0"/>
              <a:buChar char="•"/>
            </a:pPr>
            <a:endParaRPr lang="en-US" sz="2200"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
        <p:nvSpPr>
          <p:cNvPr id="3" name="TextBox 2">
            <a:extLst>
              <a:ext uri="{FF2B5EF4-FFF2-40B4-BE49-F238E27FC236}">
                <a16:creationId xmlns:a16="http://schemas.microsoft.com/office/drawing/2014/main" id="{85466362-2756-9741-8C0C-026417C1D137}"/>
              </a:ext>
            </a:extLst>
          </p:cNvPr>
          <p:cNvSpPr txBox="1"/>
          <p:nvPr/>
        </p:nvSpPr>
        <p:spPr>
          <a:xfrm>
            <a:off x="3191956" y="77863"/>
            <a:ext cx="8640763" cy="646331"/>
          </a:xfrm>
          <a:prstGeom prst="rect">
            <a:avLst/>
          </a:prstGeom>
          <a:noFill/>
        </p:spPr>
        <p:txBody>
          <a:bodyPr wrap="square" rtlCol="0">
            <a:spAutoFit/>
          </a:bodyPr>
          <a:lstStyle/>
          <a:p>
            <a:pPr algn="r"/>
            <a:endParaRPr lang="en-US" sz="3600" b="1" dirty="0">
              <a:solidFill>
                <a:schemeClr val="tx2"/>
              </a:solidFill>
              <a:latin typeface="Merriweather" pitchFamily="2" charset="77"/>
              <a:ea typeface="Nunito Bold" charset="0"/>
              <a:cs typeface="Arima Madurai Semi" pitchFamily="2" charset="77"/>
            </a:endParaRPr>
          </a:p>
        </p:txBody>
      </p:sp>
      <p:sp>
        <p:nvSpPr>
          <p:cNvPr id="4" name="TextBox 3">
            <a:extLst>
              <a:ext uri="{FF2B5EF4-FFF2-40B4-BE49-F238E27FC236}">
                <a16:creationId xmlns:a16="http://schemas.microsoft.com/office/drawing/2014/main" id="{85466362-2756-9741-8C0C-026417C1D137}"/>
              </a:ext>
            </a:extLst>
          </p:cNvPr>
          <p:cNvSpPr txBox="1"/>
          <p:nvPr/>
        </p:nvSpPr>
        <p:spPr>
          <a:xfrm>
            <a:off x="3380214" y="108740"/>
            <a:ext cx="8640763" cy="646331"/>
          </a:xfrm>
          <a:prstGeom prst="rect">
            <a:avLst/>
          </a:prstGeom>
          <a:noFill/>
        </p:spPr>
        <p:txBody>
          <a:bodyPr wrap="square" rtlCol="0">
            <a:spAutoFit/>
          </a:bodyPr>
          <a:lstStyle/>
          <a:p>
            <a:pPr algn="r"/>
            <a:r>
              <a:rPr lang="sr-Latn-RS" sz="3600" b="1" dirty="0" smtClean="0">
                <a:solidFill>
                  <a:schemeClr val="tx2"/>
                </a:solidFill>
                <a:latin typeface="Merriweather" pitchFamily="2" charset="77"/>
                <a:ea typeface="Nunito Bold" charset="0"/>
                <a:cs typeface="Arima Madurai Semi" pitchFamily="2" charset="77"/>
              </a:rPr>
              <a:t>Obratite pažnju na svoje misli</a:t>
            </a:r>
            <a:endParaRPr lang="en-US" sz="3600" b="1" dirty="0">
              <a:solidFill>
                <a:schemeClr val="tx2"/>
              </a:solidFill>
              <a:latin typeface="Merriweather" pitchFamily="2" charset="77"/>
              <a:ea typeface="Nunito Bold" charset="0"/>
              <a:cs typeface="Arima Madurai Semi" pitchFamily="2" charset="77"/>
            </a:endParaRPr>
          </a:p>
        </p:txBody>
      </p:sp>
      <p:sp>
        <p:nvSpPr>
          <p:cNvPr id="6" name="TextBox 5">
            <a:extLst>
              <a:ext uri="{FF2B5EF4-FFF2-40B4-BE49-F238E27FC236}">
                <a16:creationId xmlns:a16="http://schemas.microsoft.com/office/drawing/2014/main" id="{10A8AB7B-3F59-8743-B8F2-CED53883274E}"/>
              </a:ext>
            </a:extLst>
          </p:cNvPr>
          <p:cNvSpPr txBox="1"/>
          <p:nvPr/>
        </p:nvSpPr>
        <p:spPr>
          <a:xfrm>
            <a:off x="3222725" y="820059"/>
            <a:ext cx="8579223" cy="3170099"/>
          </a:xfrm>
          <a:prstGeom prst="rect">
            <a:avLst/>
          </a:prstGeom>
          <a:noFill/>
        </p:spPr>
        <p:txBody>
          <a:bodyPr wrap="square" rtlCol="0" anchor="ctr">
            <a:spAutoFit/>
          </a:bodyPr>
          <a:lstStyle/>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Kognitivisti zastupaju stanovište da nije bitno šta nam se dešava, već kako mi o tome razmišljamo, kako to tumačimo</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tj. naša procena situacije će odrediti naše emocije i ponašanje.</a:t>
            </a:r>
          </a:p>
          <a:p>
            <a:pPr marL="342900" indent="-342900">
              <a:buFont typeface="Arial" panose="020B0604020202020204" pitchFamily="34" charset="0"/>
              <a:buChar char="•"/>
            </a:pPr>
            <a:r>
              <a:rPr lang="en-US" sz="20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Shodno</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tome,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kada osetite strah ili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uznemirenost,</a:t>
            </a:r>
            <a:r>
              <a:rPr lang="sr-Latn-RS" sz="20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r>
              <a:rPr lang="sr-Latn-RS" sz="2000" b="1" dirty="0" smtClean="0">
                <a:solidFill>
                  <a:srgbClr val="FF0000"/>
                </a:solidFill>
                <a:latin typeface="Merriweather" pitchFamily="2" charset="77"/>
                <a:ea typeface="Lato Light" panose="020F0502020204030203" pitchFamily="34" charset="0"/>
                <a:cs typeface="Abhaya Libre SemiBold" panose="02000603000000000000" pitchFamily="2" charset="77"/>
              </a:rPr>
              <a:t>obratite pažnju na svoje misli</a:t>
            </a:r>
            <a:r>
              <a:rPr lang="sr-Latn-RS" sz="2000" dirty="0" smtClean="0">
                <a:solidFill>
                  <a:srgbClr val="FF0000"/>
                </a:solidFill>
                <a:latin typeface="Merriweather" pitchFamily="2" charset="77"/>
                <a:ea typeface="Lato Light" panose="020F0502020204030203" pitchFamily="34" charset="0"/>
                <a:cs typeface="Abhaya Libre SemiBold" panose="02000603000000000000" pitchFamily="2" charset="77"/>
              </a:rPr>
              <a:t>.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Pokušajte da ih analizirate. Postavite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sebi pitanja: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„Da li je moja procena situacije previše katastrofična?“ „Da li su moje misli u skladu sa činjenicama?“ „Da li mogu drugačije da sagledam situaciju?“</a:t>
            </a: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Evo par primera. Verovatno će se svako prepoznati u nekom od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njih.</a:t>
            </a:r>
            <a:endPar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endParaRPr lang="sr-Latn-RS" sz="20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endParaRPr lang="en-US" sz="20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graphicFrame>
        <p:nvGraphicFramePr>
          <p:cNvPr id="2" name="Table 1"/>
          <p:cNvGraphicFramePr>
            <a:graphicFrameLocks noGrp="1"/>
          </p:cNvGraphicFramePr>
          <p:nvPr>
            <p:extLst>
              <p:ext uri="{D42A27DB-BD31-4B8C-83A1-F6EECF244321}">
                <p14:modId xmlns:p14="http://schemas.microsoft.com/office/powerpoint/2010/main" val="3145973832"/>
              </p:ext>
            </p:extLst>
          </p:nvPr>
        </p:nvGraphicFramePr>
        <p:xfrm>
          <a:off x="3673948" y="3581377"/>
          <a:ext cx="8128000" cy="2931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sr-Latn-RS" sz="1600" dirty="0" smtClean="0"/>
                        <a:t>Disfunkcionalne</a:t>
                      </a:r>
                      <a:r>
                        <a:rPr lang="sr-Latn-RS" sz="1600" baseline="0" dirty="0" smtClean="0"/>
                        <a:t> misli</a:t>
                      </a:r>
                      <a:endParaRPr lang="sr-Latn-RS" sz="1600" dirty="0"/>
                    </a:p>
                  </a:txBody>
                  <a:tcPr/>
                </a:tc>
                <a:tc>
                  <a:txBody>
                    <a:bodyPr/>
                    <a:lstStyle/>
                    <a:p>
                      <a:r>
                        <a:rPr lang="sr-Latn-RS" sz="1600" dirty="0" smtClean="0"/>
                        <a:t>Manje zastrašujuća i bolja opcija</a:t>
                      </a:r>
                      <a:endParaRPr lang="sr-Latn-RS" sz="1600" dirty="0"/>
                    </a:p>
                  </a:txBody>
                  <a:tcPr/>
                </a:tc>
                <a:extLst>
                  <a:ext uri="{0D108BD9-81ED-4DB2-BD59-A6C34878D82A}">
                    <a16:rowId xmlns:a16="http://schemas.microsoft.com/office/drawing/2014/main" val="10000"/>
                  </a:ext>
                </a:extLst>
              </a:tr>
              <a:tr h="370840">
                <a:tc>
                  <a:txBody>
                    <a:bodyPr/>
                    <a:lstStyle/>
                    <a:p>
                      <a:r>
                        <a:rPr lang="sr-Latn-RS" sz="1600" dirty="0" smtClean="0"/>
                        <a:t>Svi ćemo</a:t>
                      </a:r>
                      <a:r>
                        <a:rPr lang="sr-Latn-RS" sz="1600" baseline="0" dirty="0" smtClean="0"/>
                        <a:t> umreti od ovog virusa.</a:t>
                      </a:r>
                      <a:endParaRPr lang="sr-Latn-RS" sz="1600" dirty="0"/>
                    </a:p>
                  </a:txBody>
                  <a:tcPr/>
                </a:tc>
                <a:tc>
                  <a:txBody>
                    <a:bodyPr/>
                    <a:lstStyle/>
                    <a:p>
                      <a:r>
                        <a:rPr lang="sr-Latn-RS" sz="1600" dirty="0" smtClean="0"/>
                        <a:t>Većina zaraženih</a:t>
                      </a:r>
                      <a:r>
                        <a:rPr lang="sr-Latn-RS" sz="1600" baseline="0" dirty="0" smtClean="0"/>
                        <a:t> ljudi se oporavila. To pokazuju statistički podaci širom sveta.</a:t>
                      </a:r>
                      <a:endParaRPr lang="sr-Latn-RS" sz="1600" dirty="0"/>
                    </a:p>
                  </a:txBody>
                  <a:tcPr/>
                </a:tc>
                <a:extLst>
                  <a:ext uri="{0D108BD9-81ED-4DB2-BD59-A6C34878D82A}">
                    <a16:rowId xmlns:a16="http://schemas.microsoft.com/office/drawing/2014/main" val="10001"/>
                  </a:ext>
                </a:extLst>
              </a:tr>
              <a:tr h="370840">
                <a:tc>
                  <a:txBody>
                    <a:bodyPr/>
                    <a:lstStyle/>
                    <a:p>
                      <a:r>
                        <a:rPr lang="sr-Latn-RS" sz="1600" dirty="0" smtClean="0"/>
                        <a:t>Zarobljen sam u kući.</a:t>
                      </a:r>
                      <a:endParaRPr lang="sr-Latn-RS" sz="1600" dirty="0"/>
                    </a:p>
                  </a:txBody>
                  <a:tcPr/>
                </a:tc>
                <a:tc>
                  <a:txBody>
                    <a:bodyPr/>
                    <a:lstStyle/>
                    <a:p>
                      <a:r>
                        <a:rPr lang="sr-Latn-RS" sz="1600" dirty="0" smtClean="0"/>
                        <a:t>U</a:t>
                      </a:r>
                      <a:r>
                        <a:rPr lang="sr-Latn-RS" sz="1600" baseline="0" dirty="0" smtClean="0"/>
                        <a:t> ovom trenutku sam najbezbedniji kod kuće, sa svojom porodicom. </a:t>
                      </a:r>
                      <a:endParaRPr lang="sr-Latn-RS" sz="1600" dirty="0"/>
                    </a:p>
                  </a:txBody>
                  <a:tcPr/>
                </a:tc>
                <a:extLst>
                  <a:ext uri="{0D108BD9-81ED-4DB2-BD59-A6C34878D82A}">
                    <a16:rowId xmlns:a16="http://schemas.microsoft.com/office/drawing/2014/main" val="10002"/>
                  </a:ext>
                </a:extLst>
              </a:tr>
              <a:tr h="370840">
                <a:tc>
                  <a:txBody>
                    <a:bodyPr/>
                    <a:lstStyle/>
                    <a:p>
                      <a:r>
                        <a:rPr lang="sr-Latn-RS" sz="1600" dirty="0" smtClean="0"/>
                        <a:t>Razboleću se sigurno.</a:t>
                      </a:r>
                      <a:endParaRPr lang="sr-Latn-RS" sz="1600" dirty="0"/>
                    </a:p>
                  </a:txBody>
                  <a:tcPr/>
                </a:tc>
                <a:tc>
                  <a:txBody>
                    <a:bodyPr/>
                    <a:lstStyle/>
                    <a:p>
                      <a:r>
                        <a:rPr lang="sr-Latn-RS" sz="1600" dirty="0" smtClean="0"/>
                        <a:t>Ukoliko se pridržavam preporuka, šanse da se razbolim su</a:t>
                      </a:r>
                      <a:r>
                        <a:rPr lang="sr-Latn-RS" sz="1600" baseline="0" dirty="0" smtClean="0"/>
                        <a:t> jako male.</a:t>
                      </a:r>
                      <a:endParaRPr lang="sr-Latn-RS" sz="1600" dirty="0"/>
                    </a:p>
                  </a:txBody>
                  <a:tcPr/>
                </a:tc>
                <a:extLst>
                  <a:ext uri="{0D108BD9-81ED-4DB2-BD59-A6C34878D82A}">
                    <a16:rowId xmlns:a16="http://schemas.microsoft.com/office/drawing/2014/main" val="10003"/>
                  </a:ext>
                </a:extLst>
              </a:tr>
              <a:tr h="370840">
                <a:tc>
                  <a:txBody>
                    <a:bodyPr/>
                    <a:lstStyle/>
                    <a:p>
                      <a:r>
                        <a:rPr lang="sr-Latn-RS" sz="1600" dirty="0" smtClean="0"/>
                        <a:t>Ovo se nikada neće završiti.</a:t>
                      </a:r>
                      <a:endParaRPr lang="sr-Latn-RS" sz="1600" dirty="0"/>
                    </a:p>
                  </a:txBody>
                  <a:tcPr/>
                </a:tc>
                <a:tc>
                  <a:txBody>
                    <a:bodyPr/>
                    <a:lstStyle/>
                    <a:p>
                      <a:r>
                        <a:rPr lang="sr-Latn-RS" sz="1600" dirty="0" smtClean="0"/>
                        <a:t>Sve</a:t>
                      </a:r>
                      <a:r>
                        <a:rPr lang="sr-Latn-RS" sz="1600" baseline="0" dirty="0" smtClean="0"/>
                        <a:t> je prolazno. I ovo će proći. Pokušaću da iskoristim ovaj trenutak na najbolji mogući način. </a:t>
                      </a:r>
                      <a:endParaRPr lang="sr-Latn-RS" sz="1600" dirty="0"/>
                    </a:p>
                  </a:txBody>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17" y="4701477"/>
            <a:ext cx="1818254" cy="1818254"/>
          </a:xfrm>
          <a:prstGeom prst="rect">
            <a:avLst/>
          </a:prstGeom>
        </p:spPr>
      </p:pic>
    </p:spTree>
    <p:extLst>
      <p:ext uri="{BB962C8B-B14F-4D97-AF65-F5344CB8AC3E}">
        <p14:creationId xmlns:p14="http://schemas.microsoft.com/office/powerpoint/2010/main" val="377818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13223EF-3C28-CD44-8631-B0D3A78B67DB}"/>
              </a:ext>
            </a:extLst>
          </p:cNvPr>
          <p:cNvSpPr txBox="1"/>
          <p:nvPr/>
        </p:nvSpPr>
        <p:spPr>
          <a:xfrm>
            <a:off x="3201634" y="26894"/>
            <a:ext cx="8640763" cy="1077218"/>
          </a:xfrm>
          <a:prstGeom prst="rect">
            <a:avLst/>
          </a:prstGeom>
          <a:noFill/>
        </p:spPr>
        <p:txBody>
          <a:bodyPr wrap="square" rtlCol="0">
            <a:spAutoFit/>
          </a:bodyPr>
          <a:lstStyle/>
          <a:p>
            <a:pPr algn="r"/>
            <a:r>
              <a:rPr lang="sr-Latn-RS" sz="3200" b="1" dirty="0" smtClean="0">
                <a:solidFill>
                  <a:schemeClr val="tx2"/>
                </a:solidFill>
                <a:latin typeface="Merriweather" pitchFamily="2" charset="77"/>
                <a:ea typeface="Nunito Bold" charset="0"/>
                <a:cs typeface="Arima Madurai" pitchFamily="2" charset="77"/>
              </a:rPr>
              <a:t>Nemojte potcenjivati svoje kapacitete da se nosite sa situacijom</a:t>
            </a:r>
            <a:endParaRPr lang="en-US" sz="3200" b="1" dirty="0">
              <a:solidFill>
                <a:schemeClr val="tx2"/>
              </a:solidFill>
              <a:latin typeface="Merriweather" pitchFamily="2" charset="77"/>
              <a:ea typeface="Nunito Bold" charset="0"/>
              <a:cs typeface="Arima Madurai" pitchFamily="2" charset="77"/>
            </a:endParaRPr>
          </a:p>
        </p:txBody>
      </p:sp>
      <p:sp>
        <p:nvSpPr>
          <p:cNvPr id="19" name="Freeform 1">
            <a:extLst>
              <a:ext uri="{FF2B5EF4-FFF2-40B4-BE49-F238E27FC236}">
                <a16:creationId xmlns:a16="http://schemas.microsoft.com/office/drawing/2014/main" id="{B6926347-1132-5A49-AFEE-3415F7CDC234}"/>
              </a:ext>
            </a:extLst>
          </p:cNvPr>
          <p:cNvSpPr>
            <a:spLocks noChangeArrowheads="1"/>
          </p:cNvSpPr>
          <p:nvPr/>
        </p:nvSpPr>
        <p:spPr bwMode="auto">
          <a:xfrm>
            <a:off x="5175250" y="457200"/>
            <a:ext cx="1588" cy="1588"/>
          </a:xfrm>
          <a:custGeom>
            <a:avLst/>
            <a:gdLst>
              <a:gd name="T0" fmla="*/ 3 w 4"/>
              <a:gd name="T1" fmla="*/ 0 h 1"/>
              <a:gd name="T2" fmla="*/ 0 w 4"/>
              <a:gd name="T3" fmla="*/ 0 h 1"/>
              <a:gd name="T4" fmla="*/ 0 w 4"/>
              <a:gd name="T5" fmla="*/ 0 h 1"/>
              <a:gd name="T6" fmla="*/ 3 w 4"/>
              <a:gd name="T7" fmla="*/ 0 h 1"/>
            </a:gdLst>
            <a:ahLst/>
            <a:cxnLst>
              <a:cxn ang="0">
                <a:pos x="T0" y="T1"/>
              </a:cxn>
              <a:cxn ang="0">
                <a:pos x="T2" y="T3"/>
              </a:cxn>
              <a:cxn ang="0">
                <a:pos x="T4" y="T5"/>
              </a:cxn>
              <a:cxn ang="0">
                <a:pos x="T6" y="T7"/>
              </a:cxn>
            </a:cxnLst>
            <a:rect l="0" t="0" r="r" b="b"/>
            <a:pathLst>
              <a:path w="4" h="1">
                <a:moveTo>
                  <a:pt x="3" y="0"/>
                </a:moveTo>
                <a:lnTo>
                  <a:pt x="0" y="0"/>
                </a:lnTo>
                <a:lnTo>
                  <a:pt x="0" y="0"/>
                </a:lnTo>
                <a:cubicBezTo>
                  <a:pt x="1" y="0"/>
                  <a:pt x="2" y="0"/>
                  <a:pt x="3"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0" name="Freeform 2">
            <a:extLst>
              <a:ext uri="{FF2B5EF4-FFF2-40B4-BE49-F238E27FC236}">
                <a16:creationId xmlns:a16="http://schemas.microsoft.com/office/drawing/2014/main" id="{192437BA-DBE6-9949-8AC3-D9BAF2EF9CE4}"/>
              </a:ext>
            </a:extLst>
          </p:cNvPr>
          <p:cNvSpPr>
            <a:spLocks noChangeArrowheads="1"/>
          </p:cNvSpPr>
          <p:nvPr/>
        </p:nvSpPr>
        <p:spPr bwMode="auto">
          <a:xfrm>
            <a:off x="5173663" y="717550"/>
            <a:ext cx="6350" cy="1588"/>
          </a:xfrm>
          <a:custGeom>
            <a:avLst/>
            <a:gdLst>
              <a:gd name="T0" fmla="*/ 9 w 17"/>
              <a:gd name="T1" fmla="*/ 0 h 1"/>
              <a:gd name="T2" fmla="*/ 9 w 17"/>
              <a:gd name="T3" fmla="*/ 0 h 1"/>
              <a:gd name="T4" fmla="*/ 15 w 17"/>
              <a:gd name="T5" fmla="*/ 0 h 1"/>
              <a:gd name="T6" fmla="*/ 15 w 17"/>
              <a:gd name="T7" fmla="*/ 0 h 1"/>
              <a:gd name="T8" fmla="*/ 9 w 17"/>
              <a:gd name="T9" fmla="*/ 0 h 1"/>
            </a:gdLst>
            <a:ahLst/>
            <a:cxnLst>
              <a:cxn ang="0">
                <a:pos x="T0" y="T1"/>
              </a:cxn>
              <a:cxn ang="0">
                <a:pos x="T2" y="T3"/>
              </a:cxn>
              <a:cxn ang="0">
                <a:pos x="T4" y="T5"/>
              </a:cxn>
              <a:cxn ang="0">
                <a:pos x="T6" y="T7"/>
              </a:cxn>
              <a:cxn ang="0">
                <a:pos x="T8" y="T9"/>
              </a:cxn>
            </a:cxnLst>
            <a:rect l="0" t="0" r="r" b="b"/>
            <a:pathLst>
              <a:path w="17" h="1">
                <a:moveTo>
                  <a:pt x="9" y="0"/>
                </a:moveTo>
                <a:lnTo>
                  <a:pt x="9" y="0"/>
                </a:lnTo>
                <a:cubicBezTo>
                  <a:pt x="11" y="0"/>
                  <a:pt x="13" y="0"/>
                  <a:pt x="15" y="0"/>
                </a:cubicBezTo>
                <a:lnTo>
                  <a:pt x="15" y="0"/>
                </a:lnTo>
                <a:cubicBezTo>
                  <a:pt x="16" y="0"/>
                  <a:pt x="0" y="0"/>
                  <a:pt x="9"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4" name="Freeform 6">
            <a:extLst>
              <a:ext uri="{FF2B5EF4-FFF2-40B4-BE49-F238E27FC236}">
                <a16:creationId xmlns:a16="http://schemas.microsoft.com/office/drawing/2014/main" id="{2B8107D7-4D0B-0F4F-ACCC-FF33C71E38D8}"/>
              </a:ext>
            </a:extLst>
          </p:cNvPr>
          <p:cNvSpPr>
            <a:spLocks noChangeArrowheads="1"/>
          </p:cNvSpPr>
          <p:nvPr/>
        </p:nvSpPr>
        <p:spPr bwMode="auto">
          <a:xfrm>
            <a:off x="6308725" y="6142038"/>
            <a:ext cx="1588" cy="1587"/>
          </a:xfrm>
          <a:custGeom>
            <a:avLst/>
            <a:gdLst>
              <a:gd name="T0" fmla="*/ 0 w 1"/>
              <a:gd name="T1" fmla="*/ 0 h 2"/>
              <a:gd name="T2" fmla="*/ 0 w 1"/>
              <a:gd name="T3" fmla="*/ 0 h 2"/>
              <a:gd name="T4" fmla="*/ 0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0" y="1"/>
                  <a:pt x="0" y="1"/>
                  <a:pt x="0" y="1"/>
                </a:cubicBezTo>
                <a:lnTo>
                  <a:pt x="0" y="1"/>
                </a:lnTo>
                <a:lnTo>
                  <a:pt x="0" y="0"/>
                </a:ln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dirty="0">
              <a:latin typeface="Merriweather Light" pitchFamily="2" charset="77"/>
            </a:endParaRPr>
          </a:p>
        </p:txBody>
      </p:sp>
      <p:sp>
        <p:nvSpPr>
          <p:cNvPr id="22" name="TextBox 21">
            <a:extLst>
              <a:ext uri="{FF2B5EF4-FFF2-40B4-BE49-F238E27FC236}">
                <a16:creationId xmlns:a16="http://schemas.microsoft.com/office/drawing/2014/main" id="{10A8AB7B-3F59-8743-B8F2-CED53883274E}"/>
              </a:ext>
            </a:extLst>
          </p:cNvPr>
          <p:cNvSpPr txBox="1"/>
          <p:nvPr/>
        </p:nvSpPr>
        <p:spPr>
          <a:xfrm>
            <a:off x="2492189" y="3781188"/>
            <a:ext cx="9628094" cy="646331"/>
          </a:xfrm>
          <a:prstGeom prst="rect">
            <a:avLst/>
          </a:prstGeom>
          <a:noFill/>
        </p:spPr>
        <p:txBody>
          <a:bodyPr wrap="square" rtlCol="0" anchor="ctr">
            <a:spAutoFit/>
          </a:bodyPr>
          <a:lstStyle/>
          <a:p>
            <a:pPr marL="800100" lvl="1" indent="-342900">
              <a:buFont typeface="Arial" panose="020B0604020202020204" pitchFamily="34" charset="0"/>
              <a:buChar char="•"/>
            </a:pPr>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endPar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
        <p:nvSpPr>
          <p:cNvPr id="7" name="TextBox 6">
            <a:extLst>
              <a:ext uri="{FF2B5EF4-FFF2-40B4-BE49-F238E27FC236}">
                <a16:creationId xmlns:a16="http://schemas.microsoft.com/office/drawing/2014/main" id="{10A8AB7B-3F59-8743-B8F2-CED53883274E}"/>
              </a:ext>
            </a:extLst>
          </p:cNvPr>
          <p:cNvSpPr txBox="1"/>
          <p:nvPr/>
        </p:nvSpPr>
        <p:spPr>
          <a:xfrm>
            <a:off x="2492189" y="662609"/>
            <a:ext cx="9628094" cy="6463308"/>
          </a:xfrm>
          <a:prstGeom prst="rect">
            <a:avLst/>
          </a:prstGeom>
          <a:noFill/>
        </p:spPr>
        <p:txBody>
          <a:bodyPr wrap="square" rtlCol="0" anchor="ctr">
            <a:spAutoFit/>
          </a:bodyPr>
          <a:lstStyle/>
          <a:p>
            <a:pPr marL="342900" indent="-342900">
              <a:buFont typeface="Arial" panose="020B0604020202020204" pitchFamily="34" charset="0"/>
              <a:buChar char="•"/>
            </a:pPr>
            <a:endPar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Većina ljudi je sklona da u pretećim situacijama precenjuje opasnost, a potcenjuje svoje kapacitete da se nosi sa situacijom.</a:t>
            </a:r>
          </a:p>
          <a:p>
            <a:pPr marL="342900" indent="-342900">
              <a:buFont typeface="Arial" panose="020B0604020202020204" pitchFamily="34" charset="0"/>
              <a:buChar char="•"/>
            </a:pPr>
            <a:r>
              <a:rPr lang="sr-Latn-RS" i="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Ljudski um je vrlo vešt u predikciji najgoreg mogućeg scenarija</a:t>
            </a: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Međutim, najveći broj ljudi uspeva da se prilagodi na novonastalu situaciju i sagleda njene pozitivne potencijale.</a:t>
            </a: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Dakle, ono što treba da nas vodi kroz ovu situaciju i da nas ohrabri su sledeće rečenice:</a:t>
            </a:r>
          </a:p>
          <a:p>
            <a:pPr marL="342900" indent="-342900">
              <a:buFont typeface="Arial" panose="020B0604020202020204" pitchFamily="34" charset="0"/>
              <a:buChar char="•"/>
            </a:pPr>
            <a:endPar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b="1" dirty="0" smtClean="0">
                <a:solidFill>
                  <a:srgbClr val="C00000"/>
                </a:solidFill>
                <a:latin typeface="Merriweather" pitchFamily="2" charset="77"/>
                <a:ea typeface="Lato Light" panose="020F0502020204030203" pitchFamily="34" charset="0"/>
                <a:cs typeface="Abhaya Libre SemiBold" panose="02000603000000000000" pitchFamily="2" charset="77"/>
              </a:rPr>
              <a:t>Jači si nego što misliš.</a:t>
            </a:r>
          </a:p>
          <a:p>
            <a:pPr marL="342900" indent="-342900">
              <a:buFont typeface="Arial" panose="020B0604020202020204" pitchFamily="34" charset="0"/>
              <a:buChar char="•"/>
            </a:pPr>
            <a:r>
              <a:rPr lang="sr-Latn-RS" b="1" dirty="0" smtClean="0">
                <a:solidFill>
                  <a:srgbClr val="C00000"/>
                </a:solidFill>
                <a:latin typeface="Merriweather" pitchFamily="2" charset="77"/>
                <a:ea typeface="Lato Light" panose="020F0502020204030203" pitchFamily="34" charset="0"/>
                <a:cs typeface="Abhaya Libre SemiBold" panose="02000603000000000000" pitchFamily="2" charset="77"/>
              </a:rPr>
              <a:t>Već si određeno vreme u karantinu i izdržao si.</a:t>
            </a:r>
          </a:p>
          <a:p>
            <a:pPr marL="342900" indent="-342900">
              <a:buFont typeface="Arial" panose="020B0604020202020204" pitchFamily="34" charset="0"/>
              <a:buChar char="•"/>
            </a:pPr>
            <a:r>
              <a:rPr lang="sr-Latn-RS" b="1" dirty="0" smtClean="0">
                <a:solidFill>
                  <a:srgbClr val="C00000"/>
                </a:solidFill>
                <a:latin typeface="Merriweather" pitchFamily="2" charset="77"/>
                <a:ea typeface="Lato Light" panose="020F0502020204030203" pitchFamily="34" charset="0"/>
                <a:cs typeface="Abhaya Libre SemiBold" panose="02000603000000000000" pitchFamily="2" charset="77"/>
              </a:rPr>
              <a:t>Uspeo si da reorganizuješ svoj život.</a:t>
            </a:r>
          </a:p>
          <a:p>
            <a:pPr marL="342900" indent="-342900">
              <a:buFont typeface="Arial" panose="020B0604020202020204" pitchFamily="34" charset="0"/>
              <a:buChar char="•"/>
            </a:pPr>
            <a:r>
              <a:rPr lang="sr-Latn-RS" b="1" dirty="0" smtClean="0">
                <a:solidFill>
                  <a:srgbClr val="C00000"/>
                </a:solidFill>
                <a:latin typeface="Merriweather" pitchFamily="2" charset="77"/>
                <a:ea typeface="Lato Light" panose="020F0502020204030203" pitchFamily="34" charset="0"/>
                <a:cs typeface="Abhaya Libre SemiBold" panose="02000603000000000000" pitchFamily="2" charset="77"/>
              </a:rPr>
              <a:t>Možda si naučio nešto novo, neku novu veštinu.</a:t>
            </a:r>
          </a:p>
          <a:p>
            <a:pPr marL="342900" indent="-342900">
              <a:buFont typeface="Arial" panose="020B0604020202020204" pitchFamily="34" charset="0"/>
              <a:buChar char="•"/>
            </a:pPr>
            <a:r>
              <a:rPr lang="sr-Latn-RS" b="1" dirty="0" smtClean="0">
                <a:solidFill>
                  <a:srgbClr val="C00000"/>
                </a:solidFill>
                <a:latin typeface="Merriweather" pitchFamily="2" charset="77"/>
                <a:ea typeface="Lato Light" panose="020F0502020204030203" pitchFamily="34" charset="0"/>
                <a:cs typeface="Abhaya Libre SemiBold" panose="02000603000000000000" pitchFamily="2" charset="77"/>
              </a:rPr>
              <a:t>Ponašaš se odgovorno u datoj situaciji.</a:t>
            </a:r>
          </a:p>
          <a:p>
            <a:pPr marL="342900" indent="-342900">
              <a:buFont typeface="Arial" panose="020B0604020202020204" pitchFamily="34" charset="0"/>
              <a:buChar char="•"/>
            </a:pPr>
            <a:r>
              <a:rPr lang="sr-Latn-RS" b="1" dirty="0" smtClean="0">
                <a:solidFill>
                  <a:srgbClr val="C00000"/>
                </a:solidFill>
                <a:latin typeface="Merriweather" pitchFamily="2" charset="77"/>
                <a:ea typeface="Lato Light" panose="020F0502020204030203" pitchFamily="34" charset="0"/>
                <a:cs typeface="Abhaya Libre SemiBold" panose="02000603000000000000" pitchFamily="2" charset="77"/>
              </a:rPr>
              <a:t>Daješ dobar primer.</a:t>
            </a:r>
          </a:p>
          <a:p>
            <a:endPar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Zaista je nekada važno da podržimo sami sebe, da pohvalimo sebe, svoje snage i postupke, da se osvrnemo na ono šta smo uspeli da prevaziđemo u životu. Svima je potrebno ohrabrenje. Naučite da podržite i hrabrite samog sebe i da ne potcenjujete svoje kapacitete.</a:t>
            </a:r>
          </a:p>
          <a:p>
            <a:pPr marL="342900"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Bilo bi dobro da napišete svoje rečenice ohrabrenja i povremeno ih čitate, naročito kada osetite da </a:t>
            </a:r>
            <a:r>
              <a:rPr lang="en-U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am se kvari raspoloženje. </a:t>
            </a:r>
          </a:p>
          <a:p>
            <a:pPr lvl="1"/>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endPar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296400" y="2772378"/>
            <a:ext cx="1981200" cy="1990045"/>
          </a:xfrm>
          <a:prstGeom prst="rect">
            <a:avLst/>
          </a:prstGeom>
        </p:spPr>
      </p:pic>
    </p:spTree>
    <p:extLst>
      <p:ext uri="{BB962C8B-B14F-4D97-AF65-F5344CB8AC3E}">
        <p14:creationId xmlns:p14="http://schemas.microsoft.com/office/powerpoint/2010/main" val="24081620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466362-2756-9741-8C0C-026417C1D137}"/>
              </a:ext>
            </a:extLst>
          </p:cNvPr>
          <p:cNvSpPr txBox="1"/>
          <p:nvPr/>
        </p:nvSpPr>
        <p:spPr>
          <a:xfrm>
            <a:off x="529438" y="226109"/>
            <a:ext cx="8640763" cy="646331"/>
          </a:xfrm>
          <a:prstGeom prst="rect">
            <a:avLst/>
          </a:prstGeom>
          <a:noFill/>
        </p:spPr>
        <p:txBody>
          <a:bodyPr wrap="square" rtlCol="0">
            <a:spAutoFit/>
          </a:bodyPr>
          <a:lstStyle/>
          <a:p>
            <a:r>
              <a:rPr lang="sr-Latn-RS" sz="3600" b="1" dirty="0" smtClean="0">
                <a:solidFill>
                  <a:schemeClr val="tx2"/>
                </a:solidFill>
                <a:latin typeface="Merriweather" pitchFamily="2" charset="77"/>
                <a:ea typeface="Nunito Bold" charset="0"/>
                <a:cs typeface="Arima Madurai Semi" pitchFamily="2" charset="77"/>
              </a:rPr>
              <a:t>Podrži</a:t>
            </a:r>
            <a:r>
              <a:rPr lang="en-US" sz="3600" b="1" dirty="0" err="1" smtClean="0">
                <a:solidFill>
                  <a:schemeClr val="tx2"/>
                </a:solidFill>
                <a:latin typeface="Merriweather" pitchFamily="2" charset="77"/>
                <a:ea typeface="Nunito Bold" charset="0"/>
                <a:cs typeface="Arima Madurai Semi" pitchFamily="2" charset="77"/>
              </a:rPr>
              <a:t>te</a:t>
            </a:r>
            <a:r>
              <a:rPr lang="sr-Latn-RS" sz="3600" b="1" dirty="0" smtClean="0">
                <a:solidFill>
                  <a:schemeClr val="tx2"/>
                </a:solidFill>
                <a:latin typeface="Merriweather" pitchFamily="2" charset="77"/>
                <a:ea typeface="Nunito Bold" charset="0"/>
                <a:cs typeface="Arima Madurai Semi" pitchFamily="2" charset="77"/>
              </a:rPr>
              <a:t> druge – podrži</a:t>
            </a:r>
            <a:r>
              <a:rPr lang="en-US" sz="3600" b="1" dirty="0" err="1" smtClean="0">
                <a:solidFill>
                  <a:schemeClr val="tx2"/>
                </a:solidFill>
                <a:latin typeface="Merriweather" pitchFamily="2" charset="77"/>
                <a:ea typeface="Nunito Bold" charset="0"/>
                <a:cs typeface="Arima Madurai Semi" pitchFamily="2" charset="77"/>
              </a:rPr>
              <a:t>te</a:t>
            </a:r>
            <a:r>
              <a:rPr lang="sr-Latn-RS" sz="3600" b="1" dirty="0" smtClean="0">
                <a:solidFill>
                  <a:schemeClr val="tx2"/>
                </a:solidFill>
                <a:latin typeface="Merriweather" pitchFamily="2" charset="77"/>
                <a:ea typeface="Nunito Bold" charset="0"/>
                <a:cs typeface="Arima Madurai Semi" pitchFamily="2" charset="77"/>
              </a:rPr>
              <a:t> sebe</a:t>
            </a:r>
            <a:endParaRPr lang="en-US" sz="3600" b="1" dirty="0">
              <a:solidFill>
                <a:schemeClr val="tx2"/>
              </a:solidFill>
              <a:latin typeface="Merriweather" pitchFamily="2" charset="77"/>
              <a:ea typeface="Nunito Bold" charset="0"/>
              <a:cs typeface="Arima Madurai Semi" pitchFamily="2" charset="77"/>
            </a:endParaRPr>
          </a:p>
        </p:txBody>
      </p:sp>
      <p:sp>
        <p:nvSpPr>
          <p:cNvPr id="7" name="TextBox 6">
            <a:extLst>
              <a:ext uri="{FF2B5EF4-FFF2-40B4-BE49-F238E27FC236}">
                <a16:creationId xmlns:a16="http://schemas.microsoft.com/office/drawing/2014/main" id="{10A8AB7B-3F59-8743-B8F2-CED53883274E}"/>
              </a:ext>
            </a:extLst>
          </p:cNvPr>
          <p:cNvSpPr txBox="1"/>
          <p:nvPr/>
        </p:nvSpPr>
        <p:spPr>
          <a:xfrm>
            <a:off x="753036" y="1300951"/>
            <a:ext cx="8579223" cy="5324535"/>
          </a:xfrm>
          <a:prstGeom prst="rect">
            <a:avLst/>
          </a:prstGeom>
          <a:noFill/>
        </p:spPr>
        <p:txBody>
          <a:bodyPr wrap="square" rtlCol="0" anchor="ctr">
            <a:spAutoFit/>
          </a:bodyPr>
          <a:lstStyle/>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Ukoliko niste u stanju da utešite i ohrabrite sami sebe</a:t>
            </a:r>
            <a:r>
              <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postavite sebi sledeća pitanja:</a:t>
            </a:r>
          </a:p>
          <a:p>
            <a:pPr marL="342900" indent="-342900">
              <a:buFont typeface="Arial" panose="020B0604020202020204" pitchFamily="34" charset="0"/>
              <a:buChar char="•"/>
            </a:pPr>
            <a:endParaRPr lang="sr-Latn-RS" sz="20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0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Da me sada pozove prijatelj i kaže mi da je jako uznemiren zbog ove situacije šta bih mu rekao?</a:t>
            </a:r>
          </a:p>
          <a:p>
            <a:pPr marL="342900" indent="-342900">
              <a:buFont typeface="Arial" panose="020B0604020202020204" pitchFamily="34" charset="0"/>
              <a:buChar char="•"/>
            </a:pPr>
            <a:endPar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Bilo bi dobro da odgovor na ovo pitanje izgovorite naglas ili zapišete. Verovatno biste imali neke reči utehe i ohrabrenja.</a:t>
            </a:r>
          </a:p>
          <a:p>
            <a:pPr marL="342900" indent="-342900">
              <a:buFont typeface="Arial" panose="020B0604020202020204" pitchFamily="34" charset="0"/>
              <a:buChar char="•"/>
            </a:pPr>
            <a:endParaRPr lang="sr-Latn-RS" sz="20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0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Kako bih u ovoj situaciji utešio i ohrabrio dete? </a:t>
            </a:r>
            <a:endParaRPr lang="en-US" sz="2000" b="1" i="1" dirty="0" smtClean="0">
              <a:solidFill>
                <a:srgbClr val="FF0000"/>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0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Ili za </a:t>
            </a:r>
            <a:r>
              <a:rPr lang="sr-Latn-RS" sz="20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roditelje: </a:t>
            </a:r>
            <a:r>
              <a:rPr lang="sr-Latn-RS" sz="20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Kako hrabrim i tešim svoje dete kada je ova situacija u pitanju?</a:t>
            </a:r>
          </a:p>
          <a:p>
            <a:pPr marL="342900" indent="-342900">
              <a:buFont typeface="Arial" panose="020B0604020202020204" pitchFamily="34" charset="0"/>
              <a:buChar char="•"/>
            </a:pPr>
            <a:endParaRPr lang="sr-Latn-RS" sz="2000" b="1" i="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endParaRPr lang="sr-Latn-RS" sz="2000" b="1" i="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Verovatno biste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rekli </a:t>
            </a:r>
            <a:r>
              <a:rPr lang="sr-Latn-R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neke reči utehe i ohrabrenja, da drugome bude lakše. Sada te reči uputite sebi. Pokušajte da na isti način tešite i ohrabrujete sami sebe u trenucima kada Vam je teško.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9332259" y="4970377"/>
            <a:ext cx="2558497" cy="14842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728118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228">
            <a:extLst>
              <a:ext uri="{FF2B5EF4-FFF2-40B4-BE49-F238E27FC236}">
                <a16:creationId xmlns:a16="http://schemas.microsoft.com/office/drawing/2014/main" id="{10A8AB7B-3F59-8743-B8F2-CED53883274E}"/>
              </a:ext>
            </a:extLst>
          </p:cNvPr>
          <p:cNvSpPr txBox="1"/>
          <p:nvPr/>
        </p:nvSpPr>
        <p:spPr>
          <a:xfrm>
            <a:off x="3039036" y="3278740"/>
            <a:ext cx="8579223" cy="430887"/>
          </a:xfrm>
          <a:prstGeom prst="rect">
            <a:avLst/>
          </a:prstGeom>
          <a:noFill/>
        </p:spPr>
        <p:txBody>
          <a:bodyPr wrap="square" rtlCol="0" anchor="ctr">
            <a:spAutoFit/>
          </a:bodyPr>
          <a:lstStyle/>
          <a:p>
            <a:pPr marL="342900" indent="-342900">
              <a:buFont typeface="Arial" panose="020B0604020202020204" pitchFamily="34" charset="0"/>
              <a:buChar char="•"/>
            </a:pPr>
            <a:endParaRPr lang="en-US" sz="2200"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
        <p:nvSpPr>
          <p:cNvPr id="3" name="TextBox 2">
            <a:extLst>
              <a:ext uri="{FF2B5EF4-FFF2-40B4-BE49-F238E27FC236}">
                <a16:creationId xmlns:a16="http://schemas.microsoft.com/office/drawing/2014/main" id="{85466362-2756-9741-8C0C-026417C1D137}"/>
              </a:ext>
            </a:extLst>
          </p:cNvPr>
          <p:cNvSpPr txBox="1"/>
          <p:nvPr/>
        </p:nvSpPr>
        <p:spPr>
          <a:xfrm>
            <a:off x="3191956" y="77863"/>
            <a:ext cx="8640763" cy="646331"/>
          </a:xfrm>
          <a:prstGeom prst="rect">
            <a:avLst/>
          </a:prstGeom>
          <a:noFill/>
        </p:spPr>
        <p:txBody>
          <a:bodyPr wrap="square" rtlCol="0">
            <a:spAutoFit/>
          </a:bodyPr>
          <a:lstStyle/>
          <a:p>
            <a:pPr algn="r"/>
            <a:endParaRPr lang="en-US" sz="3600" b="1" dirty="0">
              <a:solidFill>
                <a:schemeClr val="tx2"/>
              </a:solidFill>
              <a:latin typeface="Merriweather" pitchFamily="2" charset="77"/>
              <a:ea typeface="Nunito Bold" charset="0"/>
              <a:cs typeface="Arima Madurai Semi" pitchFamily="2" charset="77"/>
            </a:endParaRPr>
          </a:p>
        </p:txBody>
      </p:sp>
      <p:sp>
        <p:nvSpPr>
          <p:cNvPr id="4" name="TextBox 3">
            <a:extLst>
              <a:ext uri="{FF2B5EF4-FFF2-40B4-BE49-F238E27FC236}">
                <a16:creationId xmlns:a16="http://schemas.microsoft.com/office/drawing/2014/main" id="{85466362-2756-9741-8C0C-026417C1D137}"/>
              </a:ext>
            </a:extLst>
          </p:cNvPr>
          <p:cNvSpPr txBox="1"/>
          <p:nvPr/>
        </p:nvSpPr>
        <p:spPr>
          <a:xfrm>
            <a:off x="3380214" y="108740"/>
            <a:ext cx="8640763" cy="646331"/>
          </a:xfrm>
          <a:prstGeom prst="rect">
            <a:avLst/>
          </a:prstGeom>
          <a:noFill/>
        </p:spPr>
        <p:txBody>
          <a:bodyPr wrap="square" rtlCol="0">
            <a:spAutoFit/>
          </a:bodyPr>
          <a:lstStyle/>
          <a:p>
            <a:pPr algn="r"/>
            <a:r>
              <a:rPr lang="sr-Latn-RS" sz="3600" b="1" dirty="0" smtClean="0">
                <a:solidFill>
                  <a:schemeClr val="tx2"/>
                </a:solidFill>
                <a:latin typeface="Merriweather" pitchFamily="2" charset="77"/>
                <a:ea typeface="Nunito Bold" charset="0"/>
                <a:cs typeface="Arima Madurai Semi" pitchFamily="2" charset="77"/>
              </a:rPr>
              <a:t>Nauči</a:t>
            </a:r>
            <a:r>
              <a:rPr lang="en-US" sz="3600" b="1" dirty="0" err="1" smtClean="0">
                <a:solidFill>
                  <a:schemeClr val="tx2"/>
                </a:solidFill>
                <a:latin typeface="Merriweather" pitchFamily="2" charset="77"/>
                <a:ea typeface="Nunito Bold" charset="0"/>
                <a:cs typeface="Arima Madurai Semi" pitchFamily="2" charset="77"/>
              </a:rPr>
              <a:t>te</a:t>
            </a:r>
            <a:r>
              <a:rPr lang="sr-Latn-RS" sz="3600" b="1" dirty="0" smtClean="0">
                <a:solidFill>
                  <a:schemeClr val="tx2"/>
                </a:solidFill>
                <a:latin typeface="Merriweather" pitchFamily="2" charset="77"/>
                <a:ea typeface="Nunito Bold" charset="0"/>
                <a:cs typeface="Arima Madurai Semi" pitchFamily="2" charset="77"/>
              </a:rPr>
              <a:t> da toleriše</a:t>
            </a:r>
            <a:r>
              <a:rPr lang="en-US" sz="3600" b="1" dirty="0" err="1" smtClean="0">
                <a:solidFill>
                  <a:schemeClr val="tx2"/>
                </a:solidFill>
                <a:latin typeface="Merriweather" pitchFamily="2" charset="77"/>
                <a:ea typeface="Nunito Bold" charset="0"/>
                <a:cs typeface="Arima Madurai Semi" pitchFamily="2" charset="77"/>
              </a:rPr>
              <a:t>te</a:t>
            </a:r>
            <a:r>
              <a:rPr lang="en-US" sz="3600" b="1" dirty="0" smtClean="0">
                <a:solidFill>
                  <a:schemeClr val="tx2"/>
                </a:solidFill>
                <a:latin typeface="Merriweather" pitchFamily="2" charset="77"/>
                <a:ea typeface="Nunito Bold" charset="0"/>
                <a:cs typeface="Arima Madurai Semi" pitchFamily="2" charset="77"/>
              </a:rPr>
              <a:t> </a:t>
            </a:r>
            <a:r>
              <a:rPr lang="sr-Latn-RS" sz="3600" b="1" dirty="0" smtClean="0">
                <a:solidFill>
                  <a:schemeClr val="tx2"/>
                </a:solidFill>
                <a:latin typeface="Merriweather" pitchFamily="2" charset="77"/>
                <a:ea typeface="Nunito Bold" charset="0"/>
                <a:cs typeface="Arima Madurai Semi" pitchFamily="2" charset="77"/>
              </a:rPr>
              <a:t>neizvesnost</a:t>
            </a:r>
            <a:endParaRPr lang="en-US" sz="3600" b="1" dirty="0">
              <a:solidFill>
                <a:schemeClr val="tx2"/>
              </a:solidFill>
              <a:latin typeface="Merriweather" pitchFamily="2" charset="77"/>
              <a:ea typeface="Nunito Bold" charset="0"/>
              <a:cs typeface="Arima Madurai Semi" pitchFamily="2" charset="77"/>
            </a:endParaRPr>
          </a:p>
        </p:txBody>
      </p:sp>
      <p:sp>
        <p:nvSpPr>
          <p:cNvPr id="6" name="TextBox 5">
            <a:extLst>
              <a:ext uri="{FF2B5EF4-FFF2-40B4-BE49-F238E27FC236}">
                <a16:creationId xmlns:a16="http://schemas.microsoft.com/office/drawing/2014/main" id="{10A8AB7B-3F59-8743-B8F2-CED53883274E}"/>
              </a:ext>
            </a:extLst>
          </p:cNvPr>
          <p:cNvSpPr txBox="1"/>
          <p:nvPr/>
        </p:nvSpPr>
        <p:spPr>
          <a:xfrm>
            <a:off x="2698376" y="1047358"/>
            <a:ext cx="9493624" cy="5755422"/>
          </a:xfrm>
          <a:prstGeom prst="rect">
            <a:avLst/>
          </a:prstGeom>
          <a:noFill/>
        </p:spPr>
        <p:txBody>
          <a:bodyPr wrap="square" rtlCol="0" anchor="ctr">
            <a:spAutoFit/>
          </a:bodyPr>
          <a:lstStyle/>
          <a:p>
            <a:r>
              <a:rPr lang="sr-Latn-R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Da bismo se osećali u ovoj situaciji bolje</a:t>
            </a:r>
            <a:r>
              <a:rPr lang="en-U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neophodno je da prihvatimo neizvesnost i nedostatak potpune kontrole.</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Netolerantnost na neizvesnot čini ljude podložnijim negativnim osećanjima, posebno anksioznosti.</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Istraživanje tokom pandemije H1N1 pokazuje da su ljudi koji su teže prihvatali neizvesnost bili češće povišeno anksiozni. </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Pitanja koja su od pomoći kada je tolerancija neizvesnosti u pitanju su sledeća:</a:t>
            </a:r>
            <a:endParaRPr lang="sr-Latn-RS" sz="16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Koje su </a:t>
            </a: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prednosti, a koji </a:t>
            </a: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su nedostaci </a:t>
            </a: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prihvatanja neizvesnosti?</a:t>
            </a:r>
          </a:p>
          <a:p>
            <a:pPr marL="342900" indent="-342900">
              <a:buFont typeface="Arial" panose="020B0604020202020204" pitchFamily="34" charset="0"/>
              <a:buChar char="•"/>
            </a:pP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Izjednačavate li neizvesnost sa negativnim ishodom?</a:t>
            </a:r>
          </a:p>
          <a:p>
            <a:pPr marL="342900" indent="-342900">
              <a:buFont typeface="Arial" panose="020B0604020202020204" pitchFamily="34" charset="0"/>
              <a:buChar char="•"/>
            </a:pP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Šta je u životu 100% sigurno?</a:t>
            </a:r>
          </a:p>
          <a:p>
            <a:pPr marL="342900" indent="-342900">
              <a:buFont typeface="Arial" panose="020B0604020202020204" pitchFamily="34" charset="0"/>
              <a:buChar char="•"/>
            </a:pP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Ako brinem oko toga šta sve može da se </a:t>
            </a: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desi, da </a:t>
            </a:r>
            <a:r>
              <a:rPr lang="sr-Latn-RS" sz="1600" b="1" i="1" dirty="0" smtClean="0">
                <a:solidFill>
                  <a:srgbClr val="FF0000"/>
                </a:solidFill>
                <a:latin typeface="Merriweather" pitchFamily="2" charset="77"/>
                <a:ea typeface="Lato Light" panose="020F0502020204030203" pitchFamily="34" charset="0"/>
                <a:cs typeface="Abhaya Libre SemiBold" panose="02000603000000000000" pitchFamily="2" charset="77"/>
              </a:rPr>
              <a:t>li ću sprečiti da se nešto od toga zaista desi?</a:t>
            </a:r>
            <a:endParaRPr lang="sr-Latn-RS" sz="1600" dirty="0" smtClean="0">
              <a:solidFill>
                <a:srgbClr val="FF0000"/>
              </a:solidFill>
              <a:latin typeface="Merriweather" pitchFamily="2" charset="77"/>
              <a:ea typeface="Lato Light" panose="020F0502020204030203" pitchFamily="34" charset="0"/>
              <a:cs typeface="Abhaya Libre SemiBold" panose="02000603000000000000" pitchFamily="2" charset="77"/>
            </a:endParaRPr>
          </a:p>
          <a:p>
            <a:endPar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r>
              <a:rPr lang="sr-Latn-R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Ono </a:t>
            </a:r>
            <a:r>
              <a:rPr lang="sr-Latn-R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što možete </a:t>
            </a:r>
            <a:r>
              <a:rPr lang="sr-Latn-R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je </a:t>
            </a:r>
            <a:r>
              <a:rPr lang="sr-Latn-R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sledeće</a:t>
            </a:r>
            <a:r>
              <a:rPr lang="sr-Latn-RS" sz="1600"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endParaRPr lang="sr-Latn-RS" sz="1600"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Prihvatite neizvesnost. Ona je sastavni deo života. Ona je sastavni deo ove situacije.</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Prihvatite da nemate kontrolu nad </a:t>
            </a:r>
            <a:r>
              <a:rPr lang="en-US" sz="16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trenutnom</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situacijom (kao i svi ostali ljudi na svetu). Usmerite se </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na </a:t>
            </a:r>
            <a:r>
              <a:rPr lang="en-U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to</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št</a:t>
            </a:r>
            <a:r>
              <a:rPr lang="en-U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 </a:t>
            </a:r>
            <a:r>
              <a:rPr lang="en-US" sz="16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možete</a:t>
            </a:r>
            <a:r>
              <a:rPr lang="en-U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da</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kontorlišete – priprema obroka, razgovor sa prijateljem, izbor knjige za čitanje, filma...</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Imajte na umu da se dobar deo svetskog stanovništva u ovom trenutku suočava sa visokim stepenom neizvesnosti</a:t>
            </a:r>
            <a:r>
              <a:rPr lang="en-US" sz="16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(ovo se ne dešava samo Vama)</a:t>
            </a:r>
            <a:r>
              <a:rPr lang="en-U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endPar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Skoncentrišite se na sadašn</a:t>
            </a:r>
            <a:r>
              <a:rPr lang="en-U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j</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 trenutak. </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Fokusirajte se na one pozitivne stvari koje imate u životu. Fokusirajte se na ljude koje volite i koji vole vas.</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Pričajte sa nekim koliko Vas uznemirava neizvesnost.</a:t>
            </a:r>
          </a:p>
          <a:p>
            <a:pPr marL="342900" indent="-342900">
              <a:buFont typeface="Arial" panose="020B0604020202020204" pitchFamily="34" charset="0"/>
              <a:buChar char="•"/>
            </a:pP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Pridržavajte se neke rutine, jer ćete time povratiti doživljaj kontrole</a:t>
            </a:r>
            <a:r>
              <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endParaRPr lang="sr-Latn-RS" sz="16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23304"/>
            <a:ext cx="2591493" cy="1800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355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26894"/>
            <a:ext cx="2800350" cy="1638300"/>
          </a:xfrm>
          <a:prstGeom prst="ellipse">
            <a:avLst/>
          </a:prstGeom>
          <a:ln>
            <a:noFill/>
          </a:ln>
          <a:effectLst>
            <a:softEdge rad="112500"/>
          </a:effectLst>
        </p:spPr>
      </p:pic>
      <p:sp>
        <p:nvSpPr>
          <p:cNvPr id="13" name="TextBox 12">
            <a:extLst>
              <a:ext uri="{FF2B5EF4-FFF2-40B4-BE49-F238E27FC236}">
                <a16:creationId xmlns:a16="http://schemas.microsoft.com/office/drawing/2014/main" id="{F13223EF-3C28-CD44-8631-B0D3A78B67DB}"/>
              </a:ext>
            </a:extLst>
          </p:cNvPr>
          <p:cNvSpPr txBox="1"/>
          <p:nvPr/>
        </p:nvSpPr>
        <p:spPr>
          <a:xfrm>
            <a:off x="3201634" y="26894"/>
            <a:ext cx="8640763" cy="584775"/>
          </a:xfrm>
          <a:prstGeom prst="rect">
            <a:avLst/>
          </a:prstGeom>
          <a:noFill/>
        </p:spPr>
        <p:txBody>
          <a:bodyPr wrap="square" rtlCol="0">
            <a:spAutoFit/>
          </a:bodyPr>
          <a:lstStyle/>
          <a:p>
            <a:pPr algn="r"/>
            <a:r>
              <a:rPr lang="sr-Latn-RS" sz="3200" b="1" dirty="0" smtClean="0">
                <a:solidFill>
                  <a:schemeClr val="tx2"/>
                </a:solidFill>
                <a:latin typeface="Merriweather" pitchFamily="2" charset="77"/>
                <a:ea typeface="Nunito Bold" charset="0"/>
                <a:cs typeface="Arima Madurai" pitchFamily="2" charset="77"/>
              </a:rPr>
              <a:t>Ne zaboravite 2R – rekreaciju i relaksaciju</a:t>
            </a:r>
            <a:endParaRPr lang="en-US" sz="3200" b="1" dirty="0">
              <a:solidFill>
                <a:schemeClr val="tx2"/>
              </a:solidFill>
              <a:latin typeface="Merriweather" pitchFamily="2" charset="77"/>
              <a:ea typeface="Nunito Bold" charset="0"/>
              <a:cs typeface="Arima Madurai" pitchFamily="2" charset="77"/>
            </a:endParaRPr>
          </a:p>
        </p:txBody>
      </p:sp>
      <p:sp>
        <p:nvSpPr>
          <p:cNvPr id="19" name="Freeform 1">
            <a:extLst>
              <a:ext uri="{FF2B5EF4-FFF2-40B4-BE49-F238E27FC236}">
                <a16:creationId xmlns:a16="http://schemas.microsoft.com/office/drawing/2014/main" id="{B6926347-1132-5A49-AFEE-3415F7CDC234}"/>
              </a:ext>
            </a:extLst>
          </p:cNvPr>
          <p:cNvSpPr>
            <a:spLocks noChangeArrowheads="1"/>
          </p:cNvSpPr>
          <p:nvPr/>
        </p:nvSpPr>
        <p:spPr bwMode="auto">
          <a:xfrm>
            <a:off x="5175250" y="457200"/>
            <a:ext cx="1588" cy="1588"/>
          </a:xfrm>
          <a:custGeom>
            <a:avLst/>
            <a:gdLst>
              <a:gd name="T0" fmla="*/ 3 w 4"/>
              <a:gd name="T1" fmla="*/ 0 h 1"/>
              <a:gd name="T2" fmla="*/ 0 w 4"/>
              <a:gd name="T3" fmla="*/ 0 h 1"/>
              <a:gd name="T4" fmla="*/ 0 w 4"/>
              <a:gd name="T5" fmla="*/ 0 h 1"/>
              <a:gd name="T6" fmla="*/ 3 w 4"/>
              <a:gd name="T7" fmla="*/ 0 h 1"/>
            </a:gdLst>
            <a:ahLst/>
            <a:cxnLst>
              <a:cxn ang="0">
                <a:pos x="T0" y="T1"/>
              </a:cxn>
              <a:cxn ang="0">
                <a:pos x="T2" y="T3"/>
              </a:cxn>
              <a:cxn ang="0">
                <a:pos x="T4" y="T5"/>
              </a:cxn>
              <a:cxn ang="0">
                <a:pos x="T6" y="T7"/>
              </a:cxn>
            </a:cxnLst>
            <a:rect l="0" t="0" r="r" b="b"/>
            <a:pathLst>
              <a:path w="4" h="1">
                <a:moveTo>
                  <a:pt x="3" y="0"/>
                </a:moveTo>
                <a:lnTo>
                  <a:pt x="0" y="0"/>
                </a:lnTo>
                <a:lnTo>
                  <a:pt x="0" y="0"/>
                </a:lnTo>
                <a:cubicBezTo>
                  <a:pt x="1" y="0"/>
                  <a:pt x="2" y="0"/>
                  <a:pt x="3"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0" name="Freeform 2">
            <a:extLst>
              <a:ext uri="{FF2B5EF4-FFF2-40B4-BE49-F238E27FC236}">
                <a16:creationId xmlns:a16="http://schemas.microsoft.com/office/drawing/2014/main" id="{192437BA-DBE6-9949-8AC3-D9BAF2EF9CE4}"/>
              </a:ext>
            </a:extLst>
          </p:cNvPr>
          <p:cNvSpPr>
            <a:spLocks noChangeArrowheads="1"/>
          </p:cNvSpPr>
          <p:nvPr/>
        </p:nvSpPr>
        <p:spPr bwMode="auto">
          <a:xfrm>
            <a:off x="5173663" y="717550"/>
            <a:ext cx="6350" cy="1588"/>
          </a:xfrm>
          <a:custGeom>
            <a:avLst/>
            <a:gdLst>
              <a:gd name="T0" fmla="*/ 9 w 17"/>
              <a:gd name="T1" fmla="*/ 0 h 1"/>
              <a:gd name="T2" fmla="*/ 9 w 17"/>
              <a:gd name="T3" fmla="*/ 0 h 1"/>
              <a:gd name="T4" fmla="*/ 15 w 17"/>
              <a:gd name="T5" fmla="*/ 0 h 1"/>
              <a:gd name="T6" fmla="*/ 15 w 17"/>
              <a:gd name="T7" fmla="*/ 0 h 1"/>
              <a:gd name="T8" fmla="*/ 9 w 17"/>
              <a:gd name="T9" fmla="*/ 0 h 1"/>
            </a:gdLst>
            <a:ahLst/>
            <a:cxnLst>
              <a:cxn ang="0">
                <a:pos x="T0" y="T1"/>
              </a:cxn>
              <a:cxn ang="0">
                <a:pos x="T2" y="T3"/>
              </a:cxn>
              <a:cxn ang="0">
                <a:pos x="T4" y="T5"/>
              </a:cxn>
              <a:cxn ang="0">
                <a:pos x="T6" y="T7"/>
              </a:cxn>
              <a:cxn ang="0">
                <a:pos x="T8" y="T9"/>
              </a:cxn>
            </a:cxnLst>
            <a:rect l="0" t="0" r="r" b="b"/>
            <a:pathLst>
              <a:path w="17" h="1">
                <a:moveTo>
                  <a:pt x="9" y="0"/>
                </a:moveTo>
                <a:lnTo>
                  <a:pt x="9" y="0"/>
                </a:lnTo>
                <a:cubicBezTo>
                  <a:pt x="11" y="0"/>
                  <a:pt x="13" y="0"/>
                  <a:pt x="15" y="0"/>
                </a:cubicBezTo>
                <a:lnTo>
                  <a:pt x="15" y="0"/>
                </a:lnTo>
                <a:cubicBezTo>
                  <a:pt x="16" y="0"/>
                  <a:pt x="0" y="0"/>
                  <a:pt x="9"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4" name="Freeform 6">
            <a:extLst>
              <a:ext uri="{FF2B5EF4-FFF2-40B4-BE49-F238E27FC236}">
                <a16:creationId xmlns:a16="http://schemas.microsoft.com/office/drawing/2014/main" id="{2B8107D7-4D0B-0F4F-ACCC-FF33C71E38D8}"/>
              </a:ext>
            </a:extLst>
          </p:cNvPr>
          <p:cNvSpPr>
            <a:spLocks noChangeArrowheads="1"/>
          </p:cNvSpPr>
          <p:nvPr/>
        </p:nvSpPr>
        <p:spPr bwMode="auto">
          <a:xfrm>
            <a:off x="6308725" y="6142038"/>
            <a:ext cx="1588" cy="1587"/>
          </a:xfrm>
          <a:custGeom>
            <a:avLst/>
            <a:gdLst>
              <a:gd name="T0" fmla="*/ 0 w 1"/>
              <a:gd name="T1" fmla="*/ 0 h 2"/>
              <a:gd name="T2" fmla="*/ 0 w 1"/>
              <a:gd name="T3" fmla="*/ 0 h 2"/>
              <a:gd name="T4" fmla="*/ 0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0" y="1"/>
                  <a:pt x="0" y="1"/>
                  <a:pt x="0" y="1"/>
                </a:cubicBezTo>
                <a:lnTo>
                  <a:pt x="0" y="1"/>
                </a:lnTo>
                <a:lnTo>
                  <a:pt x="0" y="0"/>
                </a:ln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dirty="0">
              <a:latin typeface="Merriweather Light" pitchFamily="2" charset="77"/>
            </a:endParaRPr>
          </a:p>
        </p:txBody>
      </p:sp>
      <p:sp>
        <p:nvSpPr>
          <p:cNvPr id="22" name="TextBox 21">
            <a:extLst>
              <a:ext uri="{FF2B5EF4-FFF2-40B4-BE49-F238E27FC236}">
                <a16:creationId xmlns:a16="http://schemas.microsoft.com/office/drawing/2014/main" id="{10A8AB7B-3F59-8743-B8F2-CED53883274E}"/>
              </a:ext>
            </a:extLst>
          </p:cNvPr>
          <p:cNvSpPr txBox="1"/>
          <p:nvPr/>
        </p:nvSpPr>
        <p:spPr>
          <a:xfrm>
            <a:off x="2492189" y="3781188"/>
            <a:ext cx="9628094" cy="646331"/>
          </a:xfrm>
          <a:prstGeom prst="rect">
            <a:avLst/>
          </a:prstGeom>
          <a:noFill/>
        </p:spPr>
        <p:txBody>
          <a:bodyPr wrap="square" rtlCol="0" anchor="ctr">
            <a:spAutoFit/>
          </a:bodyPr>
          <a:lstStyle/>
          <a:p>
            <a:pPr marL="800100" lvl="1" indent="-342900">
              <a:buFont typeface="Arial" panose="020B0604020202020204" pitchFamily="34" charset="0"/>
              <a:buChar char="•"/>
            </a:pPr>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endPar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
        <p:nvSpPr>
          <p:cNvPr id="7" name="TextBox 6">
            <a:extLst>
              <a:ext uri="{FF2B5EF4-FFF2-40B4-BE49-F238E27FC236}">
                <a16:creationId xmlns:a16="http://schemas.microsoft.com/office/drawing/2014/main" id="{10A8AB7B-3F59-8743-B8F2-CED53883274E}"/>
              </a:ext>
            </a:extLst>
          </p:cNvPr>
          <p:cNvSpPr txBox="1"/>
          <p:nvPr/>
        </p:nvSpPr>
        <p:spPr>
          <a:xfrm>
            <a:off x="1976284" y="523403"/>
            <a:ext cx="10143999" cy="6186309"/>
          </a:xfrm>
          <a:prstGeom prst="rect">
            <a:avLst/>
          </a:prstGeom>
          <a:noFill/>
        </p:spPr>
        <p:txBody>
          <a:bodyPr wrap="square" rtlCol="0" anchor="ctr">
            <a:spAutoFit/>
          </a:bodyPr>
          <a:lstStyle/>
          <a:p>
            <a:pPr lvl="1"/>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Fizička aktivnost je veoma važna kako za fizičko, tako i za mentalno zdravlje.</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Naučno je dokazano da fizička aktivnost umanjuje anksioznost i depresiju.</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Pokušajte da izaberete set vežbi koj</a:t>
            </a:r>
            <a:r>
              <a:rPr lang="en-US"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najviše odgovara </a:t>
            </a:r>
            <a:r>
              <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ašoj kondiciji i pokušajte da vežbate svakodnevno.</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Posle svakog vežbanja ćete se osećati mnogo bolje. Pored toga, telo će vam ostati u formi. </a:t>
            </a:r>
          </a:p>
          <a:p>
            <a:pPr lvl="1"/>
            <a:r>
              <a:rPr lang="sr-Latn-RS" b="1" u="sng"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Važno je znati</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p>
          <a:p>
            <a:pPr marL="800100" lvl="1" indent="-342900">
              <a:buFont typeface="Arial" panose="020B0604020202020204" pitchFamily="34" charset="0"/>
              <a:buChar char="•"/>
            </a:pPr>
            <a:r>
              <a:rPr lang="sr-Latn-RS" dirty="0" smtClean="0">
                <a:solidFill>
                  <a:srgbClr val="FF0000"/>
                </a:solidFill>
                <a:latin typeface="Merriweather" pitchFamily="2" charset="77"/>
                <a:ea typeface="Lato Light" panose="020F0502020204030203" pitchFamily="34" charset="0"/>
                <a:cs typeface="Abhaya Libre SemiBold" panose="02000603000000000000" pitchFamily="2" charset="77"/>
              </a:rPr>
              <a:t>Ukoliko Vas ova situacija jako uznemirava i doživljavate visok stepen anksioznosti ne bi trebalo da radite fizički i kondiciono zahtevne vežbe, već lagane, sporije i fizički manje zahtevne vežbe.</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Situacija u kojoj se trenutno nalazimo predstavlja izvor visokog stresa. Sebi možemo pomoći tako što ćemo naći način da se </a:t>
            </a:r>
            <a:r>
              <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relaksiramo</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Relaksacija je dobar način borbe sa stresom i anksioznošću. </a:t>
            </a:r>
          </a:p>
          <a:p>
            <a:pPr marL="800100" lvl="1" indent="-342900">
              <a:buFont typeface="Arial" panose="020B0604020202020204" pitchFamily="34" charset="0"/>
              <a:buChar char="•"/>
            </a:pPr>
            <a:r>
              <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Vežbe disanja </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predstavljaju</a:t>
            </a:r>
            <a:r>
              <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r>
              <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j</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edan od najlakših načina umanjenja anksioznost i </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opuštanja. Treba </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da uradite sledeće:</a:t>
            </a:r>
          </a:p>
          <a:p>
            <a:pPr marL="1195388" lvl="1" indent="-342900">
              <a:buFont typeface="Arial" panose="020B0604020202020204" pitchFamily="34" charset="0"/>
              <a:buChar char="•"/>
            </a:pPr>
            <a:r>
              <a:rPr lang="sr-Latn-RS" dirty="0" smtClean="0">
                <a:solidFill>
                  <a:srgbClr val="00B050"/>
                </a:solidFill>
                <a:latin typeface="Merriweather" pitchFamily="2" charset="77"/>
                <a:ea typeface="Lato Light" panose="020F0502020204030203" pitchFamily="34" charset="0"/>
                <a:cs typeface="Abhaya Libre SemiBold" panose="02000603000000000000" pitchFamily="2" charset="77"/>
              </a:rPr>
              <a:t>Udobno se smestite i zatvorite oči. Udahnite vezduh na nos tako da napunite pluća, ali da to ne bude bolno. Zadržite vazduh 5 sekundi. Zatim polako izdišite vazduh na usta 10 sekundi. Veoma je važno da izdisaj traje toliko dugo. Uradite to najmanje 10 puta zaredom. Vežbe bi bilo dobro raditi tri puta na dan. </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Pokušajte. Nije teško, a može da Vam pomogne.</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Naravno, postoje i drugi načini relaksacije. Razmislite o tome šta Vas opušta i praktikujte to svakodnevno.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14875"/>
            <a:ext cx="2143125" cy="2143125"/>
          </a:xfrm>
          <a:prstGeom prst="ellipse">
            <a:avLst/>
          </a:prstGeom>
          <a:ln>
            <a:noFill/>
          </a:ln>
          <a:effectLst>
            <a:softEdge rad="112500"/>
          </a:effectLst>
        </p:spPr>
      </p:pic>
    </p:spTree>
    <p:extLst>
      <p:ext uri="{BB962C8B-B14F-4D97-AF65-F5344CB8AC3E}">
        <p14:creationId xmlns:p14="http://schemas.microsoft.com/office/powerpoint/2010/main" val="1562878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703" y="157727"/>
            <a:ext cx="9313262" cy="6801862"/>
          </a:xfrm>
          <a:prstGeom prst="rect">
            <a:avLst/>
          </a:prstGeom>
        </p:spPr>
        <p:txBody>
          <a:bodyPr wrap="square">
            <a:spAutoFit/>
          </a:bodyPr>
          <a:lstStyle/>
          <a:p>
            <a:r>
              <a:rPr lang="sr-Latn-RS" sz="2800" b="1" dirty="0" smtClean="0">
                <a:solidFill>
                  <a:schemeClr val="tx2"/>
                </a:solidFill>
                <a:latin typeface="Merriweather" pitchFamily="2" charset="77"/>
                <a:ea typeface="Nunito Bold" charset="0"/>
                <a:cs typeface="Arima Madurai" pitchFamily="2" charset="77"/>
              </a:rPr>
              <a:t>Dakle, ukoliko </a:t>
            </a:r>
            <a:r>
              <a:rPr lang="en-US" sz="2800" b="1" dirty="0" err="1" smtClean="0">
                <a:solidFill>
                  <a:schemeClr val="tx1">
                    <a:lumMod val="75000"/>
                    <a:lumOff val="25000"/>
                  </a:schemeClr>
                </a:solidFill>
                <a:latin typeface="Merriweather"/>
              </a:rPr>
              <a:t>osetite</a:t>
            </a:r>
            <a:r>
              <a:rPr lang="en-US" sz="2800" b="1" dirty="0" smtClean="0">
                <a:solidFill>
                  <a:schemeClr val="tx1">
                    <a:lumMod val="75000"/>
                    <a:lumOff val="25000"/>
                  </a:schemeClr>
                </a:solidFill>
                <a:latin typeface="Merriweather"/>
              </a:rPr>
              <a:t> </a:t>
            </a:r>
            <a:r>
              <a:rPr lang="en-US" sz="2800" b="1" dirty="0" err="1">
                <a:solidFill>
                  <a:schemeClr val="tx1">
                    <a:lumMod val="75000"/>
                    <a:lumOff val="25000"/>
                  </a:schemeClr>
                </a:solidFill>
                <a:latin typeface="Merriweather"/>
              </a:rPr>
              <a:t>intenzivnu</a:t>
            </a:r>
            <a:r>
              <a:rPr lang="en-US" sz="2800" b="1" dirty="0">
                <a:solidFill>
                  <a:schemeClr val="tx1">
                    <a:lumMod val="75000"/>
                    <a:lumOff val="25000"/>
                  </a:schemeClr>
                </a:solidFill>
                <a:latin typeface="Merriweather"/>
              </a:rPr>
              <a:t> </a:t>
            </a:r>
            <a:r>
              <a:rPr lang="en-US" sz="2800" b="1" dirty="0" err="1">
                <a:solidFill>
                  <a:schemeClr val="tx1">
                    <a:lumMod val="75000"/>
                    <a:lumOff val="25000"/>
                  </a:schemeClr>
                </a:solidFill>
                <a:latin typeface="Merriweather"/>
              </a:rPr>
              <a:t>brigu</a:t>
            </a:r>
            <a:r>
              <a:rPr lang="en-US" sz="2800" b="1" dirty="0">
                <a:solidFill>
                  <a:schemeClr val="tx1">
                    <a:lumMod val="75000"/>
                    <a:lumOff val="25000"/>
                  </a:schemeClr>
                </a:solidFill>
                <a:latin typeface="Merriweather"/>
              </a:rPr>
              <a:t> </a:t>
            </a:r>
            <a:r>
              <a:rPr lang="en-US" sz="2800" b="1" dirty="0" err="1">
                <a:solidFill>
                  <a:schemeClr val="tx1">
                    <a:lumMod val="75000"/>
                    <a:lumOff val="25000"/>
                  </a:schemeClr>
                </a:solidFill>
                <a:latin typeface="Merriweather"/>
              </a:rPr>
              <a:t>ili</a:t>
            </a:r>
            <a:r>
              <a:rPr lang="en-US" sz="2800" b="1" dirty="0">
                <a:solidFill>
                  <a:schemeClr val="tx1">
                    <a:lumMod val="75000"/>
                    <a:lumOff val="25000"/>
                  </a:schemeClr>
                </a:solidFill>
                <a:latin typeface="Merriweather"/>
              </a:rPr>
              <a:t> </a:t>
            </a:r>
            <a:r>
              <a:rPr lang="en-US" sz="2800" b="1" dirty="0" err="1">
                <a:solidFill>
                  <a:schemeClr val="tx1">
                    <a:lumMod val="75000"/>
                    <a:lumOff val="25000"/>
                  </a:schemeClr>
                </a:solidFill>
                <a:latin typeface="Merriweather"/>
              </a:rPr>
              <a:t>doživite</a:t>
            </a:r>
            <a:r>
              <a:rPr lang="en-US" sz="2800" b="1" dirty="0">
                <a:solidFill>
                  <a:schemeClr val="tx1">
                    <a:lumMod val="75000"/>
                    <a:lumOff val="25000"/>
                  </a:schemeClr>
                </a:solidFill>
                <a:latin typeface="Merriweather"/>
              </a:rPr>
              <a:t> </a:t>
            </a:r>
            <a:r>
              <a:rPr lang="en-US" sz="2800" b="1" dirty="0" err="1">
                <a:solidFill>
                  <a:schemeClr val="tx1">
                    <a:lumMod val="75000"/>
                    <a:lumOff val="25000"/>
                  </a:schemeClr>
                </a:solidFill>
                <a:latin typeface="Merriweather"/>
              </a:rPr>
              <a:t>panični</a:t>
            </a:r>
            <a:r>
              <a:rPr lang="en-US" sz="2800" b="1" dirty="0">
                <a:solidFill>
                  <a:schemeClr val="tx1">
                    <a:lumMod val="75000"/>
                    <a:lumOff val="25000"/>
                  </a:schemeClr>
                </a:solidFill>
                <a:latin typeface="Merriweather"/>
              </a:rPr>
              <a:t> </a:t>
            </a:r>
            <a:r>
              <a:rPr lang="en-US" sz="2800" b="1" dirty="0" err="1">
                <a:solidFill>
                  <a:schemeClr val="tx1">
                    <a:lumMod val="75000"/>
                    <a:lumOff val="25000"/>
                  </a:schemeClr>
                </a:solidFill>
                <a:latin typeface="Merriweather"/>
              </a:rPr>
              <a:t>napad</a:t>
            </a:r>
            <a:endParaRPr lang="en-US" sz="2800" b="1" dirty="0">
              <a:solidFill>
                <a:schemeClr val="tx1">
                  <a:lumMod val="75000"/>
                  <a:lumOff val="25000"/>
                </a:schemeClr>
              </a:solidFill>
              <a:latin typeface="Merriweather"/>
            </a:endParaRPr>
          </a:p>
          <a:p>
            <a:endParaRPr lang="en-US" sz="2000" b="1" dirty="0">
              <a:solidFill>
                <a:schemeClr val="tx2"/>
              </a:solidFill>
              <a:latin typeface="Merriweather" pitchFamily="2" charset="77"/>
              <a:ea typeface="Nunito Bold" charset="0"/>
              <a:cs typeface="Arima Madurai" pitchFamily="2" charset="77"/>
            </a:endParaRPr>
          </a:p>
          <a:p>
            <a:pPr marL="342900" indent="-342900">
              <a:buFont typeface="Arial" panose="020B0604020202020204" pitchFamily="34" charset="0"/>
              <a:buChar char="•"/>
            </a:pPr>
            <a:r>
              <a:rPr lang="en-US" sz="2000" dirty="0" err="1" smtClean="0">
                <a:solidFill>
                  <a:schemeClr val="tx1">
                    <a:lumMod val="75000"/>
                    <a:lumOff val="25000"/>
                  </a:schemeClr>
                </a:solidFill>
                <a:latin typeface="Merriweather"/>
              </a:rPr>
              <a:t>Za</a:t>
            </a:r>
            <a:r>
              <a:rPr lang="en-US" sz="2000" dirty="0" smtClean="0">
                <a:solidFill>
                  <a:schemeClr val="tx1">
                    <a:lumMod val="75000"/>
                    <a:lumOff val="25000"/>
                  </a:schemeClr>
                </a:solidFill>
                <a:latin typeface="Merriweather"/>
              </a:rPr>
              <a:t> </a:t>
            </a:r>
            <a:r>
              <a:rPr lang="en-US" sz="2000" dirty="0" err="1">
                <a:solidFill>
                  <a:schemeClr val="tx1">
                    <a:lumMod val="75000"/>
                    <a:lumOff val="25000"/>
                  </a:schemeClr>
                </a:solidFill>
                <a:latin typeface="Merriweather"/>
              </a:rPr>
              <a:t>početak</a:t>
            </a:r>
            <a:r>
              <a:rPr lang="en-US" sz="2000" dirty="0">
                <a:solidFill>
                  <a:schemeClr val="tx1">
                    <a:lumMod val="75000"/>
                    <a:lumOff val="25000"/>
                  </a:schemeClr>
                </a:solidFill>
                <a:latin typeface="Merriweather"/>
              </a:rPr>
              <a:t>, </a:t>
            </a:r>
            <a:r>
              <a:rPr lang="en-US" sz="2000" b="1" dirty="0" err="1" smtClean="0">
                <a:solidFill>
                  <a:srgbClr val="00B050"/>
                </a:solidFill>
                <a:latin typeface="Merriweather"/>
              </a:rPr>
              <a:t>dišite</a:t>
            </a:r>
            <a:r>
              <a:rPr lang="en-US" sz="2000" b="1" dirty="0" smtClean="0">
                <a:solidFill>
                  <a:srgbClr val="00B050"/>
                </a:solidFill>
                <a:latin typeface="Merriweather"/>
              </a:rPr>
              <a:t>!</a:t>
            </a:r>
          </a:p>
          <a:p>
            <a:endParaRPr lang="en-US" sz="2000" dirty="0">
              <a:solidFill>
                <a:schemeClr val="tx1">
                  <a:lumMod val="75000"/>
                  <a:lumOff val="25000"/>
                </a:schemeClr>
              </a:solidFill>
              <a:latin typeface="Merriweather"/>
            </a:endParaRPr>
          </a:p>
          <a:p>
            <a:pPr marL="342900" indent="-342900">
              <a:buFont typeface="Arial" panose="020B0604020202020204" pitchFamily="34" charset="0"/>
              <a:buChar char="•"/>
            </a:pPr>
            <a:r>
              <a:rPr lang="en-US" sz="2000" dirty="0" err="1" smtClean="0">
                <a:solidFill>
                  <a:schemeClr val="tx1">
                    <a:lumMod val="75000"/>
                    <a:lumOff val="25000"/>
                  </a:schemeClr>
                </a:solidFill>
                <a:latin typeface="Merriweather"/>
              </a:rPr>
              <a:t>Udišite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na</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nos</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polako</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duboko</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i</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probajte</a:t>
            </a:r>
            <a:r>
              <a:rPr lang="en-US" sz="2000" dirty="0" smtClean="0">
                <a:solidFill>
                  <a:schemeClr val="tx1">
                    <a:lumMod val="75000"/>
                    <a:lumOff val="25000"/>
                  </a:schemeClr>
                </a:solidFill>
                <a:latin typeface="Merriweather"/>
              </a:rPr>
              <a:t> da </a:t>
            </a:r>
            <a:r>
              <a:rPr lang="en-US" sz="2000" dirty="0" err="1" smtClean="0">
                <a:solidFill>
                  <a:schemeClr val="tx1">
                    <a:lumMod val="75000"/>
                    <a:lumOff val="25000"/>
                  </a:schemeClr>
                </a:solidFill>
                <a:latin typeface="Merriweather"/>
              </a:rPr>
              <a:t>izdišete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vazduh</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kroz</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usta</a:t>
            </a:r>
            <a:r>
              <a:rPr lang="en-US" sz="2000" dirty="0" smtClean="0">
                <a:solidFill>
                  <a:schemeClr val="tx1">
                    <a:lumMod val="75000"/>
                    <a:lumOff val="25000"/>
                  </a:schemeClr>
                </a:solidFill>
                <a:latin typeface="Merriweather"/>
              </a:rPr>
              <a:t> </a:t>
            </a:r>
            <a:r>
              <a:rPr lang="en-US" sz="2000" b="1" dirty="0" smtClean="0">
                <a:solidFill>
                  <a:srgbClr val="0070C0"/>
                </a:solidFill>
                <a:latin typeface="Merriweather"/>
              </a:rPr>
              <a:t>ŠTO SPORIJE </a:t>
            </a:r>
            <a:r>
              <a:rPr lang="en-US" sz="2000" b="1" dirty="0" err="1" smtClean="0">
                <a:solidFill>
                  <a:srgbClr val="0070C0"/>
                </a:solidFill>
                <a:latin typeface="Merriweather"/>
              </a:rPr>
              <a:t>i</a:t>
            </a:r>
            <a:r>
              <a:rPr lang="en-US" sz="2000" b="1" dirty="0" smtClean="0">
                <a:solidFill>
                  <a:srgbClr val="0070C0"/>
                </a:solidFill>
                <a:latin typeface="Merriweather"/>
              </a:rPr>
              <a:t> ŠTO DUŽE.</a:t>
            </a:r>
          </a:p>
          <a:p>
            <a:pPr marL="342900" indent="-342900">
              <a:buFont typeface="Arial" panose="020B0604020202020204" pitchFamily="34" charset="0"/>
              <a:buChar char="•"/>
            </a:pPr>
            <a:r>
              <a:rPr lang="en-US" sz="2000" dirty="0" err="1" smtClean="0">
                <a:solidFill>
                  <a:schemeClr val="tx1">
                    <a:lumMod val="75000"/>
                    <a:lumOff val="25000"/>
                  </a:schemeClr>
                </a:solidFill>
                <a:latin typeface="Merriweather"/>
              </a:rPr>
              <a:t>Koncentrišite</a:t>
            </a:r>
            <a:r>
              <a:rPr lang="en-US" sz="2000" dirty="0" smtClean="0">
                <a:solidFill>
                  <a:schemeClr val="tx1">
                    <a:lumMod val="75000"/>
                    <a:lumOff val="25000"/>
                  </a:schemeClr>
                </a:solidFill>
                <a:latin typeface="Merriweather"/>
              </a:rPr>
              <a:t> se </a:t>
            </a:r>
            <a:r>
              <a:rPr lang="en-US" sz="2000" dirty="0" err="1" smtClean="0">
                <a:solidFill>
                  <a:schemeClr val="tx1">
                    <a:lumMod val="75000"/>
                    <a:lumOff val="25000"/>
                  </a:schemeClr>
                </a:solidFill>
                <a:latin typeface="Merriweather"/>
              </a:rPr>
              <a:t>na</a:t>
            </a:r>
            <a:r>
              <a:rPr lang="en-US" sz="2000" dirty="0" smtClean="0">
                <a:solidFill>
                  <a:schemeClr val="tx1">
                    <a:lumMod val="75000"/>
                    <a:lumOff val="25000"/>
                  </a:schemeClr>
                </a:solidFill>
                <a:latin typeface="Merriweather"/>
              </a:rPr>
              <a:t> to </a:t>
            </a:r>
            <a:r>
              <a:rPr lang="en-US" sz="2000" dirty="0" err="1" smtClean="0">
                <a:solidFill>
                  <a:schemeClr val="tx1">
                    <a:lumMod val="75000"/>
                    <a:lumOff val="25000"/>
                  </a:schemeClr>
                </a:solidFill>
                <a:latin typeface="Merriweather"/>
              </a:rPr>
              <a:t>kako</a:t>
            </a:r>
            <a:r>
              <a:rPr lang="en-US" sz="2000" dirty="0" smtClean="0">
                <a:solidFill>
                  <a:schemeClr val="tx1">
                    <a:lumMod val="75000"/>
                    <a:lumOff val="25000"/>
                  </a:schemeClr>
                </a:solidFill>
                <a:latin typeface="Merriweather"/>
              </a:rPr>
              <a:t> se </a:t>
            </a:r>
            <a:r>
              <a:rPr lang="en-US" sz="2000" dirty="0" err="1" smtClean="0">
                <a:solidFill>
                  <a:schemeClr val="tx1">
                    <a:lumMod val="75000"/>
                    <a:lumOff val="25000"/>
                  </a:schemeClr>
                </a:solidFill>
                <a:latin typeface="Merriweather"/>
              </a:rPr>
              <a:t>vaša</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pluća</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pune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vazduhom</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kako</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udišete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mir</a:t>
            </a:r>
            <a:r>
              <a:rPr lang="en-US" sz="2000" dirty="0" smtClean="0">
                <a:solidFill>
                  <a:schemeClr val="tx1">
                    <a:lumMod val="75000"/>
                    <a:lumOff val="25000"/>
                  </a:schemeClr>
                </a:solidFill>
                <a:latin typeface="Merriweather"/>
              </a:rPr>
              <a:t>, a </a:t>
            </a:r>
            <a:r>
              <a:rPr lang="en-US" sz="2000" dirty="0" err="1" smtClean="0">
                <a:solidFill>
                  <a:schemeClr val="tx1">
                    <a:lumMod val="75000"/>
                    <a:lumOff val="25000"/>
                  </a:schemeClr>
                </a:solidFill>
                <a:latin typeface="Merriweather"/>
              </a:rPr>
              <a:t>izdišete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nemir</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strah</a:t>
            </a:r>
            <a:r>
              <a:rPr lang="en-US" sz="2000" dirty="0" smtClean="0">
                <a:solidFill>
                  <a:schemeClr val="tx1">
                    <a:lumMod val="75000"/>
                    <a:lumOff val="25000"/>
                  </a:schemeClr>
                </a:solidFill>
                <a:latin typeface="Merriweather"/>
              </a:rPr>
              <a:t> </a:t>
            </a:r>
            <a:r>
              <a:rPr lang="sr-Latn-RS" sz="2000" dirty="0" smtClean="0">
                <a:solidFill>
                  <a:schemeClr val="tx1">
                    <a:lumMod val="75000"/>
                    <a:lumOff val="25000"/>
                  </a:schemeClr>
                </a:solidFill>
                <a:latin typeface="Merriweather"/>
              </a:rPr>
              <a:t>i</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druge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neprijatne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emocije</a:t>
            </a:r>
            <a:r>
              <a:rPr lang="en-US" sz="2000" dirty="0" smtClean="0">
                <a:solidFill>
                  <a:schemeClr val="tx1">
                    <a:lumMod val="75000"/>
                    <a:lumOff val="25000"/>
                  </a:schemeClr>
                </a:solidFill>
                <a:latin typeface="Merriweather"/>
              </a:rPr>
              <a:t>.</a:t>
            </a:r>
          </a:p>
          <a:p>
            <a:endParaRPr lang="en-US" sz="2000" dirty="0">
              <a:solidFill>
                <a:schemeClr val="tx1">
                  <a:lumMod val="75000"/>
                  <a:lumOff val="25000"/>
                </a:schemeClr>
              </a:solidFill>
              <a:latin typeface="Merriweather"/>
            </a:endParaRPr>
          </a:p>
          <a:p>
            <a:pPr marL="342900" indent="-342900">
              <a:buFont typeface="Arial" panose="020B0604020202020204" pitchFamily="34" charset="0"/>
              <a:buChar char="•"/>
            </a:pPr>
            <a:r>
              <a:rPr lang="en-US" sz="2000" dirty="0" err="1" smtClean="0">
                <a:solidFill>
                  <a:schemeClr val="tx1">
                    <a:lumMod val="75000"/>
                    <a:lumOff val="25000"/>
                  </a:schemeClr>
                </a:solidFill>
                <a:latin typeface="Merriweather"/>
              </a:rPr>
              <a:t>Možete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i</a:t>
            </a:r>
            <a:r>
              <a:rPr lang="en-US" sz="2000" dirty="0" smtClean="0">
                <a:solidFill>
                  <a:schemeClr val="tx1">
                    <a:lumMod val="75000"/>
                    <a:lumOff val="25000"/>
                  </a:schemeClr>
                </a:solidFill>
                <a:latin typeface="Merriweather"/>
              </a:rPr>
              <a:t> da </a:t>
            </a:r>
            <a:r>
              <a:rPr lang="en-US" sz="2000" dirty="0" err="1" smtClean="0">
                <a:solidFill>
                  <a:schemeClr val="tx1">
                    <a:lumMod val="75000"/>
                    <a:lumOff val="25000"/>
                  </a:schemeClr>
                </a:solidFill>
                <a:latin typeface="Merriweather"/>
              </a:rPr>
              <a:t>zaustavite</a:t>
            </a:r>
            <a:r>
              <a:rPr lang="en-US" sz="2000" dirty="0" smtClean="0">
                <a:solidFill>
                  <a:schemeClr val="tx1">
                    <a:lumMod val="75000"/>
                    <a:lumOff val="25000"/>
                  </a:schemeClr>
                </a:solidFill>
                <a:latin typeface="Merriweather"/>
              </a:rPr>
              <a:t> dah </a:t>
            </a:r>
            <a:r>
              <a:rPr lang="en-US" sz="2000" dirty="0" err="1" smtClean="0">
                <a:solidFill>
                  <a:schemeClr val="tx1">
                    <a:lumMod val="75000"/>
                    <a:lumOff val="25000"/>
                  </a:schemeClr>
                </a:solidFill>
                <a:latin typeface="Merriweather"/>
              </a:rPr>
              <a:t>na</a:t>
            </a:r>
            <a:r>
              <a:rPr lang="en-US" sz="2000" dirty="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nekoliko</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sekundi</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najbolje</a:t>
            </a:r>
            <a:r>
              <a:rPr lang="en-US" sz="2000" dirty="0" smtClean="0">
                <a:solidFill>
                  <a:schemeClr val="tx1">
                    <a:lumMod val="75000"/>
                    <a:lumOff val="25000"/>
                  </a:schemeClr>
                </a:solidFill>
                <a:latin typeface="Merriweather"/>
              </a:rPr>
              <a:t> </a:t>
            </a:r>
            <a:r>
              <a:rPr lang="sr-Latn-RS" sz="2000" dirty="0" smtClean="0">
                <a:solidFill>
                  <a:schemeClr val="tx1">
                    <a:lumMod val="75000"/>
                    <a:lumOff val="25000"/>
                  </a:schemeClr>
                </a:solidFill>
                <a:latin typeface="Merriweather"/>
              </a:rPr>
              <a:t>oko </a:t>
            </a:r>
            <a:r>
              <a:rPr lang="en-US" sz="2000" dirty="0" smtClean="0">
                <a:solidFill>
                  <a:schemeClr val="tx1">
                    <a:lumMod val="75000"/>
                    <a:lumOff val="25000"/>
                  </a:schemeClr>
                </a:solidFill>
                <a:latin typeface="Merriweather"/>
              </a:rPr>
              <a:t>10</a:t>
            </a:r>
            <a:r>
              <a:rPr lang="sr-Latn-RS" sz="2000" dirty="0" smtClean="0">
                <a:solidFill>
                  <a:schemeClr val="tx1">
                    <a:lumMod val="75000"/>
                    <a:lumOff val="25000"/>
                  </a:schemeClr>
                </a:solidFill>
                <a:latin typeface="Merriweather"/>
              </a:rPr>
              <a:t> sekundi</a:t>
            </a:r>
            <a:r>
              <a:rPr lang="en-US" sz="2000" dirty="0" smtClean="0">
                <a:solidFill>
                  <a:schemeClr val="tx1">
                    <a:lumMod val="75000"/>
                    <a:lumOff val="25000"/>
                  </a:schemeClr>
                </a:solidFill>
                <a:latin typeface="Merriweather"/>
              </a:rPr>
              <a:t>), </a:t>
            </a:r>
            <a:r>
              <a:rPr lang="en-US" sz="2000" dirty="0" smtClean="0">
                <a:solidFill>
                  <a:schemeClr val="tx1">
                    <a:lumMod val="75000"/>
                    <a:lumOff val="25000"/>
                  </a:schemeClr>
                </a:solidFill>
                <a:latin typeface="Merriweather"/>
              </a:rPr>
              <a:t>a </a:t>
            </a:r>
            <a:r>
              <a:rPr lang="en-US" sz="2000" dirty="0" err="1" smtClean="0">
                <a:solidFill>
                  <a:schemeClr val="tx1">
                    <a:lumMod val="75000"/>
                    <a:lumOff val="25000"/>
                  </a:schemeClr>
                </a:solidFill>
                <a:latin typeface="Merriweather"/>
              </a:rPr>
              <a:t>onda</a:t>
            </a:r>
            <a:r>
              <a:rPr lang="en-US" sz="2000" dirty="0" smtClean="0">
                <a:solidFill>
                  <a:schemeClr val="tx1">
                    <a:lumMod val="75000"/>
                    <a:lumOff val="25000"/>
                  </a:schemeClr>
                </a:solidFill>
                <a:latin typeface="Merriweather"/>
              </a:rPr>
              <a:t> da </a:t>
            </a:r>
            <a:r>
              <a:rPr lang="en-US" sz="2000" dirty="0" err="1" smtClean="0">
                <a:solidFill>
                  <a:schemeClr val="tx1">
                    <a:lumMod val="75000"/>
                    <a:lumOff val="25000"/>
                  </a:schemeClr>
                </a:solidFill>
                <a:latin typeface="Merriweather"/>
              </a:rPr>
              <a:t>polako</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udišete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na</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nos</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brojeći</a:t>
            </a:r>
            <a:r>
              <a:rPr lang="en-US" sz="2000" dirty="0" smtClean="0">
                <a:solidFill>
                  <a:schemeClr val="tx1">
                    <a:lumMod val="75000"/>
                    <a:lumOff val="25000"/>
                  </a:schemeClr>
                </a:solidFill>
                <a:latin typeface="Merriweather"/>
              </a:rPr>
              <a:t> do 3 </a:t>
            </a:r>
            <a:r>
              <a:rPr lang="en-US" sz="2000" dirty="0" err="1" smtClean="0">
                <a:solidFill>
                  <a:schemeClr val="tx1">
                    <a:lumMod val="75000"/>
                    <a:lumOff val="25000"/>
                  </a:schemeClr>
                </a:solidFill>
                <a:latin typeface="Merriweather"/>
              </a:rPr>
              <a:t>i</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i</a:t>
            </a:r>
            <a:r>
              <a:rPr lang="sr-Latn-RS" sz="2000" dirty="0" smtClean="0">
                <a:solidFill>
                  <a:schemeClr val="tx1">
                    <a:lumMod val="75000"/>
                    <a:lumOff val="25000"/>
                  </a:schemeClr>
                </a:solidFill>
                <a:latin typeface="Merriweather"/>
              </a:rPr>
              <a:t>z</a:t>
            </a:r>
            <a:r>
              <a:rPr lang="en-US" sz="2000" dirty="0" err="1" smtClean="0">
                <a:solidFill>
                  <a:schemeClr val="tx1">
                    <a:lumMod val="75000"/>
                    <a:lumOff val="25000"/>
                  </a:schemeClr>
                </a:solidFill>
                <a:latin typeface="Merriweather"/>
              </a:rPr>
              <a:t>dišete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što</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sporije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brojeći</a:t>
            </a:r>
            <a:r>
              <a:rPr lang="en-US" sz="2000" dirty="0" smtClean="0">
                <a:solidFill>
                  <a:schemeClr val="tx1">
                    <a:lumMod val="75000"/>
                    <a:lumOff val="25000"/>
                  </a:schemeClr>
                </a:solidFill>
                <a:latin typeface="Merriweather"/>
              </a:rPr>
              <a:t> do 4), </a:t>
            </a:r>
            <a:r>
              <a:rPr lang="en-US" sz="2000" dirty="0" err="1" smtClean="0">
                <a:solidFill>
                  <a:schemeClr val="tx1">
                    <a:lumMod val="75000"/>
                    <a:lumOff val="25000"/>
                  </a:schemeClr>
                </a:solidFill>
                <a:latin typeface="Merriweather"/>
              </a:rPr>
              <a:t>takođe</a:t>
            </a:r>
            <a:r>
              <a:rPr lang="en-US" sz="2000" dirty="0" smtClean="0">
                <a:solidFill>
                  <a:schemeClr val="tx1">
                    <a:lumMod val="75000"/>
                    <a:lumOff val="25000"/>
                  </a:schemeClr>
                </a:solidFill>
                <a:latin typeface="Merriweather"/>
              </a:rPr>
              <a:t> </a:t>
            </a:r>
            <a:r>
              <a:rPr lang="en-US" sz="2000" dirty="0" err="1" smtClean="0">
                <a:solidFill>
                  <a:schemeClr val="tx1">
                    <a:lumMod val="75000"/>
                    <a:lumOff val="25000"/>
                  </a:schemeClr>
                </a:solidFill>
                <a:latin typeface="Merriweather"/>
              </a:rPr>
              <a:t>na</a:t>
            </a:r>
            <a:r>
              <a:rPr lang="en-US" sz="2000" dirty="0" smtClean="0">
                <a:solidFill>
                  <a:schemeClr val="tx1">
                    <a:lumMod val="75000"/>
                    <a:lumOff val="25000"/>
                  </a:schemeClr>
                </a:solidFill>
                <a:latin typeface="Merriweather"/>
              </a:rPr>
              <a:t> nos.</a:t>
            </a:r>
            <a:endParaRPr lang="sr-Latn-RS" sz="2000" dirty="0">
              <a:solidFill>
                <a:schemeClr val="tx1">
                  <a:lumMod val="75000"/>
                  <a:lumOff val="25000"/>
                </a:schemeClr>
              </a:solidFill>
              <a:latin typeface="Merriweather"/>
            </a:endParaRPr>
          </a:p>
          <a:p>
            <a:pPr marL="342900" indent="-342900">
              <a:buFont typeface="Arial" panose="020B0604020202020204" pitchFamily="34" charset="0"/>
              <a:buChar char="•"/>
            </a:pPr>
            <a:r>
              <a:rPr lang="sr-Latn-RS" sz="2000" dirty="0" smtClean="0">
                <a:solidFill>
                  <a:schemeClr val="tx1">
                    <a:lumMod val="75000"/>
                    <a:lumOff val="25000"/>
                  </a:schemeClr>
                </a:solidFill>
                <a:latin typeface="Merriweather"/>
              </a:rPr>
              <a:t>Ukoliko Vas je anksioznost preplavila pokušajte sledeće:</a:t>
            </a:r>
          </a:p>
          <a:p>
            <a:pPr marL="738188" indent="-342900">
              <a:buFont typeface="Arial" panose="020B0604020202020204" pitchFamily="34" charset="0"/>
              <a:buChar char="•"/>
            </a:pPr>
            <a:r>
              <a:rPr lang="sr-Latn-RS" sz="2000" dirty="0" smtClean="0">
                <a:solidFill>
                  <a:schemeClr val="tx1">
                    <a:lumMod val="75000"/>
                    <a:lumOff val="25000"/>
                  </a:schemeClr>
                </a:solidFill>
                <a:latin typeface="Merriweather"/>
              </a:rPr>
              <a:t>Pogledajte prostor u kome se nalazite i navedite sledeće:</a:t>
            </a:r>
          </a:p>
          <a:p>
            <a:pPr marL="738188" indent="-342900">
              <a:buFont typeface="Arial" panose="020B0604020202020204" pitchFamily="34" charset="0"/>
              <a:buChar char="•"/>
            </a:pPr>
            <a:r>
              <a:rPr lang="sr-Latn-RS" sz="2000" b="1" dirty="0" smtClean="0">
                <a:solidFill>
                  <a:srgbClr val="00B050"/>
                </a:solidFill>
                <a:latin typeface="Merriweather"/>
              </a:rPr>
              <a:t>5 stvari koje možete da vidite (oblik i boju) u ovom trenutku</a:t>
            </a:r>
            <a:r>
              <a:rPr lang="en-US" sz="2000" b="1" dirty="0" smtClean="0">
                <a:solidFill>
                  <a:srgbClr val="00B050"/>
                </a:solidFill>
                <a:latin typeface="Merriweather"/>
              </a:rPr>
              <a:t>;</a:t>
            </a:r>
            <a:endParaRPr lang="sr-Latn-RS" sz="2000" b="1" dirty="0" smtClean="0">
              <a:solidFill>
                <a:srgbClr val="00B050"/>
              </a:solidFill>
              <a:latin typeface="Merriweather"/>
            </a:endParaRPr>
          </a:p>
          <a:p>
            <a:pPr marL="738188" indent="-342900">
              <a:buFont typeface="Arial" panose="020B0604020202020204" pitchFamily="34" charset="0"/>
              <a:buChar char="•"/>
            </a:pPr>
            <a:r>
              <a:rPr lang="sr-Latn-RS" sz="2000" b="1" dirty="0" smtClean="0">
                <a:solidFill>
                  <a:srgbClr val="00B050"/>
                </a:solidFill>
                <a:latin typeface="Merriweather"/>
              </a:rPr>
              <a:t>4 stvari koje možete </a:t>
            </a:r>
            <a:r>
              <a:rPr lang="sr-Latn-RS" sz="2000" b="1" dirty="0">
                <a:solidFill>
                  <a:srgbClr val="00B050"/>
                </a:solidFill>
                <a:latin typeface="Merriweather"/>
              </a:rPr>
              <a:t>da </a:t>
            </a:r>
            <a:r>
              <a:rPr lang="sr-Latn-RS" sz="2000" b="1" dirty="0" smtClean="0">
                <a:solidFill>
                  <a:srgbClr val="00B050"/>
                </a:solidFill>
                <a:latin typeface="Merriweather"/>
              </a:rPr>
              <a:t>dodirnete </a:t>
            </a:r>
            <a:r>
              <a:rPr lang="sr-Latn-RS" sz="2000" b="1" dirty="0">
                <a:solidFill>
                  <a:srgbClr val="00B050"/>
                </a:solidFill>
                <a:latin typeface="Merriweather"/>
              </a:rPr>
              <a:t>u ovom </a:t>
            </a:r>
            <a:r>
              <a:rPr lang="sr-Latn-RS" sz="2000" b="1" dirty="0" smtClean="0">
                <a:solidFill>
                  <a:srgbClr val="00B050"/>
                </a:solidFill>
                <a:latin typeface="Merriweather"/>
              </a:rPr>
              <a:t>trenutku</a:t>
            </a:r>
            <a:r>
              <a:rPr lang="en-US" sz="2000" b="1" dirty="0" smtClean="0">
                <a:solidFill>
                  <a:srgbClr val="00B050"/>
                </a:solidFill>
                <a:latin typeface="Merriweather"/>
              </a:rPr>
              <a:t>;</a:t>
            </a:r>
            <a:endParaRPr lang="sr-Latn-RS" sz="2000" b="1" dirty="0" smtClean="0">
              <a:solidFill>
                <a:srgbClr val="00B050"/>
              </a:solidFill>
              <a:latin typeface="Merriweather"/>
            </a:endParaRPr>
          </a:p>
          <a:p>
            <a:pPr marL="738188" indent="-342900">
              <a:buFont typeface="Arial" panose="020B0604020202020204" pitchFamily="34" charset="0"/>
              <a:buChar char="•"/>
            </a:pPr>
            <a:r>
              <a:rPr lang="sr-Latn-RS" sz="2000" b="1" dirty="0" smtClean="0">
                <a:solidFill>
                  <a:srgbClr val="00B050"/>
                </a:solidFill>
                <a:latin typeface="Merriweather"/>
              </a:rPr>
              <a:t>3 stvari koje možete da pomirišete </a:t>
            </a:r>
            <a:r>
              <a:rPr lang="sr-Latn-RS" sz="2000" b="1" dirty="0">
                <a:solidFill>
                  <a:srgbClr val="00B050"/>
                </a:solidFill>
                <a:latin typeface="Merriweather"/>
              </a:rPr>
              <a:t>u ovom </a:t>
            </a:r>
            <a:r>
              <a:rPr lang="sr-Latn-RS" sz="2000" b="1" dirty="0" smtClean="0">
                <a:solidFill>
                  <a:srgbClr val="00B050"/>
                </a:solidFill>
                <a:latin typeface="Merriweather"/>
              </a:rPr>
              <a:t>trenutku</a:t>
            </a:r>
            <a:r>
              <a:rPr lang="en-US" sz="2000" b="1" dirty="0" smtClean="0">
                <a:solidFill>
                  <a:srgbClr val="00B050"/>
                </a:solidFill>
                <a:latin typeface="Merriweather"/>
              </a:rPr>
              <a:t>;</a:t>
            </a:r>
            <a:endParaRPr lang="sr-Latn-RS" sz="2000" b="1" dirty="0" smtClean="0">
              <a:solidFill>
                <a:srgbClr val="00B050"/>
              </a:solidFill>
              <a:latin typeface="Merriweather"/>
            </a:endParaRPr>
          </a:p>
          <a:p>
            <a:pPr marL="738188" indent="-342900">
              <a:buFont typeface="Arial" panose="020B0604020202020204" pitchFamily="34" charset="0"/>
              <a:buChar char="•"/>
            </a:pPr>
            <a:r>
              <a:rPr lang="sr-Latn-RS" sz="2000" b="1" dirty="0" smtClean="0">
                <a:solidFill>
                  <a:srgbClr val="00B050"/>
                </a:solidFill>
                <a:latin typeface="Merriweather"/>
              </a:rPr>
              <a:t>2 stvari koje možete da čujete u ovom trenutku</a:t>
            </a:r>
            <a:r>
              <a:rPr lang="en-US" sz="2000" b="1" dirty="0" smtClean="0">
                <a:solidFill>
                  <a:srgbClr val="00B050"/>
                </a:solidFill>
                <a:latin typeface="Merriweather"/>
              </a:rPr>
              <a:t>;</a:t>
            </a:r>
            <a:endParaRPr lang="sr-Latn-RS" sz="2000" b="1" dirty="0" smtClean="0">
              <a:solidFill>
                <a:srgbClr val="00B050"/>
              </a:solidFill>
              <a:latin typeface="Merriweather"/>
            </a:endParaRPr>
          </a:p>
          <a:p>
            <a:pPr marL="738188" indent="-342900">
              <a:buFont typeface="Arial" panose="020B0604020202020204" pitchFamily="34" charset="0"/>
              <a:buChar char="•"/>
            </a:pPr>
            <a:r>
              <a:rPr lang="sr-Latn-RS" sz="2000" b="1" dirty="0" smtClean="0">
                <a:solidFill>
                  <a:srgbClr val="00B050"/>
                </a:solidFill>
                <a:latin typeface="Merriweather"/>
              </a:rPr>
              <a:t>1 zapazite položaj svog tela i odgovorite na pitanje </a:t>
            </a:r>
            <a:r>
              <a:rPr lang="sr-Latn-RS" sz="2000" b="1" dirty="0" smtClean="0">
                <a:solidFill>
                  <a:srgbClr val="00B050"/>
                </a:solidFill>
                <a:latin typeface="Merriweather"/>
              </a:rPr>
              <a:t>koji </a:t>
            </a:r>
            <a:r>
              <a:rPr lang="sr-Latn-RS" sz="2000" b="1" dirty="0" smtClean="0">
                <a:solidFill>
                  <a:srgbClr val="00B050"/>
                </a:solidFill>
                <a:latin typeface="Merriweather"/>
              </a:rPr>
              <a:t>deo svog tela najviše </a:t>
            </a:r>
            <a:r>
              <a:rPr lang="sr-Latn-RS" sz="2000" b="1" dirty="0" smtClean="0">
                <a:solidFill>
                  <a:srgbClr val="00B050"/>
                </a:solidFill>
                <a:latin typeface="Merriweather"/>
              </a:rPr>
              <a:t>volite.</a:t>
            </a:r>
            <a:endParaRPr lang="en-US" sz="2000" b="1" dirty="0" smtClean="0">
              <a:solidFill>
                <a:srgbClr val="00B050"/>
              </a:solidFill>
              <a:latin typeface="Merriweathe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3563">
            <a:off x="9824720" y="4159012"/>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74084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228">
            <a:extLst>
              <a:ext uri="{FF2B5EF4-FFF2-40B4-BE49-F238E27FC236}">
                <a16:creationId xmlns:a16="http://schemas.microsoft.com/office/drawing/2014/main" id="{10A8AB7B-3F59-8743-B8F2-CED53883274E}"/>
              </a:ext>
            </a:extLst>
          </p:cNvPr>
          <p:cNvSpPr txBox="1"/>
          <p:nvPr/>
        </p:nvSpPr>
        <p:spPr>
          <a:xfrm>
            <a:off x="3039036" y="3278740"/>
            <a:ext cx="8579223" cy="430887"/>
          </a:xfrm>
          <a:prstGeom prst="rect">
            <a:avLst/>
          </a:prstGeom>
          <a:noFill/>
        </p:spPr>
        <p:txBody>
          <a:bodyPr wrap="square" rtlCol="0" anchor="ctr">
            <a:spAutoFit/>
          </a:bodyPr>
          <a:lstStyle/>
          <a:p>
            <a:pPr marL="342900" indent="-342900">
              <a:buFont typeface="Arial" panose="020B0604020202020204" pitchFamily="34" charset="0"/>
              <a:buChar char="•"/>
            </a:pPr>
            <a:endParaRPr lang="en-US" sz="2200"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
        <p:nvSpPr>
          <p:cNvPr id="3" name="TextBox 2">
            <a:extLst>
              <a:ext uri="{FF2B5EF4-FFF2-40B4-BE49-F238E27FC236}">
                <a16:creationId xmlns:a16="http://schemas.microsoft.com/office/drawing/2014/main" id="{85466362-2756-9741-8C0C-026417C1D137}"/>
              </a:ext>
            </a:extLst>
          </p:cNvPr>
          <p:cNvSpPr txBox="1"/>
          <p:nvPr/>
        </p:nvSpPr>
        <p:spPr>
          <a:xfrm>
            <a:off x="3191956" y="77863"/>
            <a:ext cx="8640763" cy="646331"/>
          </a:xfrm>
          <a:prstGeom prst="rect">
            <a:avLst/>
          </a:prstGeom>
          <a:noFill/>
        </p:spPr>
        <p:txBody>
          <a:bodyPr wrap="square" rtlCol="0">
            <a:spAutoFit/>
          </a:bodyPr>
          <a:lstStyle/>
          <a:p>
            <a:pPr algn="r"/>
            <a:endParaRPr lang="en-US" sz="3600" b="1" dirty="0">
              <a:solidFill>
                <a:schemeClr val="tx2"/>
              </a:solidFill>
              <a:latin typeface="Merriweather" pitchFamily="2" charset="77"/>
              <a:ea typeface="Nunito Bold" charset="0"/>
              <a:cs typeface="Arima Madurai Semi" pitchFamily="2" charset="77"/>
            </a:endParaRPr>
          </a:p>
        </p:txBody>
      </p:sp>
      <p:sp>
        <p:nvSpPr>
          <p:cNvPr id="6" name="TextBox 5">
            <a:extLst>
              <a:ext uri="{FF2B5EF4-FFF2-40B4-BE49-F238E27FC236}">
                <a16:creationId xmlns:a16="http://schemas.microsoft.com/office/drawing/2014/main" id="{10A8AB7B-3F59-8743-B8F2-CED53883274E}"/>
              </a:ext>
            </a:extLst>
          </p:cNvPr>
          <p:cNvSpPr txBox="1"/>
          <p:nvPr/>
        </p:nvSpPr>
        <p:spPr>
          <a:xfrm>
            <a:off x="2904478" y="1158183"/>
            <a:ext cx="9215718" cy="5078313"/>
          </a:xfrm>
          <a:prstGeom prst="rect">
            <a:avLst/>
          </a:prstGeom>
          <a:noFill/>
        </p:spPr>
        <p:txBody>
          <a:bodyPr wrap="square" rtlCol="0" anchor="ctr">
            <a:spAutoFit/>
          </a:bodyPr>
          <a:lstStyle/>
          <a:p>
            <a:r>
              <a:rPr lang="en-US" sz="2800" b="1" u="sng" dirty="0" err="1">
                <a:solidFill>
                  <a:schemeClr val="tx1">
                    <a:lumMod val="75000"/>
                    <a:lumOff val="25000"/>
                  </a:schemeClr>
                </a:solidFill>
                <a:latin typeface="Merriweather"/>
              </a:rPr>
              <a:t>Važno</a:t>
            </a:r>
            <a:r>
              <a:rPr lang="en-US" sz="2800" b="1" u="sng" dirty="0">
                <a:solidFill>
                  <a:schemeClr val="tx1">
                    <a:lumMod val="75000"/>
                    <a:lumOff val="25000"/>
                  </a:schemeClr>
                </a:solidFill>
                <a:latin typeface="Merriweather"/>
              </a:rPr>
              <a:t> je </a:t>
            </a:r>
            <a:r>
              <a:rPr lang="en-US" sz="2800" b="1" u="sng" dirty="0" err="1">
                <a:solidFill>
                  <a:schemeClr val="tx1">
                    <a:lumMod val="75000"/>
                    <a:lumOff val="25000"/>
                  </a:schemeClr>
                </a:solidFill>
                <a:latin typeface="Merriweather"/>
              </a:rPr>
              <a:t>i</a:t>
            </a:r>
            <a:r>
              <a:rPr lang="en-US" sz="2800" b="1" u="sng" dirty="0">
                <a:solidFill>
                  <a:schemeClr val="tx1">
                    <a:lumMod val="75000"/>
                    <a:lumOff val="25000"/>
                  </a:schemeClr>
                </a:solidFill>
                <a:latin typeface="Merriweather"/>
              </a:rPr>
              <a:t> da </a:t>
            </a:r>
            <a:r>
              <a:rPr lang="en-US" sz="2800" b="1" u="sng" dirty="0" err="1">
                <a:solidFill>
                  <a:schemeClr val="tx1">
                    <a:lumMod val="75000"/>
                    <a:lumOff val="25000"/>
                  </a:schemeClr>
                </a:solidFill>
                <a:latin typeface="Merriweather"/>
              </a:rPr>
              <a:t>znamo</a:t>
            </a:r>
            <a:r>
              <a:rPr lang="en-US" sz="2800" b="1" dirty="0">
                <a:solidFill>
                  <a:schemeClr val="tx1">
                    <a:lumMod val="75000"/>
                    <a:lumOff val="25000"/>
                  </a:schemeClr>
                </a:solidFill>
                <a:latin typeface="Merriweather"/>
              </a:rPr>
              <a:t>:</a:t>
            </a:r>
          </a:p>
          <a:p>
            <a:endParaRPr lang="en-US" sz="2800" dirty="0">
              <a:solidFill>
                <a:schemeClr val="tx1">
                  <a:lumMod val="75000"/>
                  <a:lumOff val="25000"/>
                </a:schemeClr>
              </a:solidFill>
              <a:latin typeface="Merriweather"/>
            </a:endParaRPr>
          </a:p>
          <a:p>
            <a:pPr marL="342900" indent="-342900">
              <a:buFont typeface="Arial" panose="020B0604020202020204" pitchFamily="34" charset="0"/>
              <a:buChar char="•"/>
            </a:pPr>
            <a:r>
              <a:rPr lang="en-US" sz="2800" dirty="0" err="1">
                <a:solidFill>
                  <a:schemeClr val="tx1">
                    <a:lumMod val="75000"/>
                    <a:lumOff val="25000"/>
                  </a:schemeClr>
                </a:solidFill>
                <a:latin typeface="Merriweather"/>
              </a:rPr>
              <a:t>Iako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jako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neprijatni</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naročitno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na</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telesnom</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nivou</a:t>
            </a:r>
            <a:r>
              <a:rPr lang="en-US" sz="2800" dirty="0" smtClean="0">
                <a:solidFill>
                  <a:schemeClr val="tx1">
                    <a:lumMod val="75000"/>
                    <a:lumOff val="25000"/>
                  </a:schemeClr>
                </a:solidFill>
                <a:latin typeface="Merriweather"/>
              </a:rPr>
              <a:t>,</a:t>
            </a:r>
            <a:r>
              <a:rPr lang="sr-Latn-RS" sz="2800" dirty="0" smtClean="0">
                <a:solidFill>
                  <a:schemeClr val="tx1">
                    <a:lumMod val="75000"/>
                    <a:lumOff val="25000"/>
                  </a:schemeClr>
                </a:solidFill>
                <a:latin typeface="Merriweather"/>
              </a:rPr>
              <a:t> napadi anksioznosti visokog intenziteta tj.</a:t>
            </a:r>
            <a:r>
              <a:rPr lang="en-US" sz="2800" dirty="0" smtClean="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panični</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napadi</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su</a:t>
            </a:r>
            <a:r>
              <a:rPr lang="en-US" sz="2800" dirty="0">
                <a:solidFill>
                  <a:schemeClr val="tx1">
                    <a:lumMod val="75000"/>
                    <a:lumOff val="25000"/>
                  </a:schemeClr>
                </a:solidFill>
                <a:latin typeface="Merriweather"/>
              </a:rPr>
              <a:t> </a:t>
            </a:r>
            <a:r>
              <a:rPr lang="en-US" sz="2800" b="1" dirty="0">
                <a:solidFill>
                  <a:srgbClr val="0070C0"/>
                </a:solidFill>
                <a:latin typeface="Merriweather"/>
              </a:rPr>
              <a:t>BEZOPASNI!</a:t>
            </a:r>
          </a:p>
          <a:p>
            <a:pPr marL="342900" indent="-342900">
              <a:buFont typeface="Arial" panose="020B0604020202020204" pitchFamily="34" charset="0"/>
              <a:buChar char="•"/>
            </a:pPr>
            <a:r>
              <a:rPr lang="en-US" sz="2800" b="1" dirty="0" err="1">
                <a:solidFill>
                  <a:srgbClr val="92D050"/>
                </a:solidFill>
                <a:latin typeface="Merriweather"/>
              </a:rPr>
              <a:t>Dođu</a:t>
            </a:r>
            <a:r>
              <a:rPr lang="en-US" sz="2800" b="1" dirty="0">
                <a:solidFill>
                  <a:srgbClr val="92D050"/>
                </a:solidFill>
                <a:latin typeface="Merriweather"/>
              </a:rPr>
              <a:t> </a:t>
            </a:r>
            <a:r>
              <a:rPr lang="en-US" sz="2800" b="1" dirty="0" err="1">
                <a:solidFill>
                  <a:srgbClr val="92D050"/>
                </a:solidFill>
                <a:latin typeface="Merriweather"/>
              </a:rPr>
              <a:t>i</a:t>
            </a:r>
            <a:r>
              <a:rPr lang="en-US" sz="2800" b="1" dirty="0">
                <a:solidFill>
                  <a:srgbClr val="92D050"/>
                </a:solidFill>
                <a:latin typeface="Merriweather"/>
              </a:rPr>
              <a:t> </a:t>
            </a:r>
            <a:r>
              <a:rPr lang="en-US" sz="2800" b="1" dirty="0" err="1">
                <a:solidFill>
                  <a:srgbClr val="92D050"/>
                </a:solidFill>
                <a:latin typeface="Merriweather"/>
              </a:rPr>
              <a:t>prođu</a:t>
            </a:r>
            <a:r>
              <a:rPr lang="en-US" sz="2800" b="1" dirty="0">
                <a:solidFill>
                  <a:srgbClr val="92D050"/>
                </a:solidFill>
                <a:latin typeface="Merriweather"/>
              </a:rPr>
              <a:t>.</a:t>
            </a:r>
          </a:p>
          <a:p>
            <a:pPr marL="342900" indent="-342900">
              <a:buFont typeface="Arial" panose="020B0604020202020204" pitchFamily="34" charset="0"/>
              <a:buChar char="•"/>
            </a:pPr>
            <a:r>
              <a:rPr lang="en-US" sz="2800" dirty="0" err="1">
                <a:solidFill>
                  <a:schemeClr val="tx1">
                    <a:lumMod val="75000"/>
                    <a:lumOff val="25000"/>
                  </a:schemeClr>
                </a:solidFill>
                <a:latin typeface="Merriweather"/>
              </a:rPr>
              <a:t>Telesni</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simptomi</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i</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preplavljenost</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strahom</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svoj</a:t>
            </a:r>
            <a:r>
              <a:rPr lang="en-US" sz="2800" dirty="0">
                <a:solidFill>
                  <a:schemeClr val="tx1">
                    <a:lumMod val="75000"/>
                    <a:lumOff val="25000"/>
                  </a:schemeClr>
                </a:solidFill>
                <a:latin typeface="Merriweather"/>
              </a:rPr>
              <a:t> </a:t>
            </a:r>
            <a:r>
              <a:rPr lang="en-US" sz="2800" dirty="0" err="1" smtClean="0">
                <a:solidFill>
                  <a:schemeClr val="tx1">
                    <a:lumMod val="75000"/>
                    <a:lumOff val="25000"/>
                  </a:schemeClr>
                </a:solidFill>
                <a:latin typeface="Merriweather"/>
              </a:rPr>
              <a:t>maksimum</a:t>
            </a:r>
            <a:r>
              <a:rPr lang="sr-Latn-RS" sz="2800" dirty="0" smtClean="0">
                <a:solidFill>
                  <a:schemeClr val="tx1">
                    <a:lumMod val="75000"/>
                    <a:lumOff val="25000"/>
                  </a:schemeClr>
                </a:solidFill>
                <a:latin typeface="Merriweather"/>
              </a:rPr>
              <a:t> postižu</a:t>
            </a:r>
            <a:r>
              <a:rPr lang="en-US" sz="2800" dirty="0" smtClean="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za</a:t>
            </a:r>
            <a:r>
              <a:rPr lang="en-US" sz="2800" dirty="0">
                <a:solidFill>
                  <a:schemeClr val="tx1">
                    <a:lumMod val="75000"/>
                    <a:lumOff val="25000"/>
                  </a:schemeClr>
                </a:solidFill>
                <a:latin typeface="Merriweather"/>
              </a:rPr>
              <a:t> 10-15 </a:t>
            </a:r>
            <a:r>
              <a:rPr lang="en-US" sz="2800" dirty="0" err="1">
                <a:solidFill>
                  <a:schemeClr val="tx1">
                    <a:lumMod val="75000"/>
                    <a:lumOff val="25000"/>
                  </a:schemeClr>
                </a:solidFill>
                <a:latin typeface="Merriweather"/>
              </a:rPr>
              <a:t>minuta</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onda</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polako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počinju</a:t>
            </a:r>
            <a:r>
              <a:rPr lang="en-US" sz="2800" dirty="0">
                <a:solidFill>
                  <a:schemeClr val="tx1">
                    <a:lumMod val="75000"/>
                    <a:lumOff val="25000"/>
                  </a:schemeClr>
                </a:solidFill>
                <a:latin typeface="Merriweather"/>
              </a:rPr>
              <a:t> da </a:t>
            </a:r>
            <a:r>
              <a:rPr lang="en-US" sz="2800" dirty="0" err="1">
                <a:solidFill>
                  <a:schemeClr val="tx1">
                    <a:lumMod val="75000"/>
                    <a:lumOff val="25000"/>
                  </a:schemeClr>
                </a:solidFill>
                <a:latin typeface="Merriweather"/>
              </a:rPr>
              <a:t>opadaju</a:t>
            </a:r>
            <a:r>
              <a:rPr lang="en-US" sz="2800" dirty="0" smtClean="0">
                <a:solidFill>
                  <a:schemeClr val="tx1">
                    <a:lumMod val="75000"/>
                    <a:lumOff val="25000"/>
                  </a:schemeClr>
                </a:solidFill>
                <a:latin typeface="Merriweather"/>
              </a:rPr>
              <a:t>.</a:t>
            </a:r>
          </a:p>
          <a:p>
            <a:pPr marL="342900" indent="-342900">
              <a:buFont typeface="Arial" panose="020B0604020202020204" pitchFamily="34" charset="0"/>
              <a:buChar char="•"/>
            </a:pPr>
            <a:r>
              <a:rPr lang="en-US" sz="2800" dirty="0" smtClean="0">
                <a:solidFill>
                  <a:schemeClr val="tx1">
                    <a:lumMod val="75000"/>
                    <a:lumOff val="25000"/>
                  </a:schemeClr>
                </a:solidFill>
                <a:latin typeface="Merriweather"/>
              </a:rPr>
              <a:t>To </a:t>
            </a:r>
            <a:r>
              <a:rPr lang="en-US" sz="2800" dirty="0" err="1" smtClean="0">
                <a:solidFill>
                  <a:schemeClr val="tx1">
                    <a:lumMod val="75000"/>
                    <a:lumOff val="25000"/>
                  </a:schemeClr>
                </a:solidFill>
                <a:latin typeface="Merriweather"/>
              </a:rPr>
              <a:t>može</a:t>
            </a:r>
            <a:r>
              <a:rPr lang="en-US" sz="2800" dirty="0" smtClean="0">
                <a:solidFill>
                  <a:schemeClr val="tx1">
                    <a:lumMod val="75000"/>
                    <a:lumOff val="25000"/>
                  </a:schemeClr>
                </a:solidFill>
                <a:latin typeface="Merriweather"/>
              </a:rPr>
              <a:t> da se </a:t>
            </a:r>
            <a:r>
              <a:rPr lang="en-US" sz="2800" dirty="0" err="1" smtClean="0">
                <a:solidFill>
                  <a:schemeClr val="tx1">
                    <a:lumMod val="75000"/>
                    <a:lumOff val="25000"/>
                  </a:schemeClr>
                </a:solidFill>
                <a:latin typeface="Merriweather"/>
              </a:rPr>
              <a:t>izdrži</a:t>
            </a:r>
            <a:r>
              <a:rPr lang="en-US" sz="2800" dirty="0" smtClean="0">
                <a:solidFill>
                  <a:schemeClr val="tx1">
                    <a:lumMod val="75000"/>
                    <a:lumOff val="25000"/>
                  </a:schemeClr>
                </a:solidFill>
                <a:latin typeface="Merriweather"/>
              </a:rPr>
              <a:t>.</a:t>
            </a:r>
            <a:endParaRPr lang="en-US" sz="2800" dirty="0">
              <a:solidFill>
                <a:schemeClr val="tx1">
                  <a:lumMod val="75000"/>
                  <a:lumOff val="25000"/>
                </a:schemeClr>
              </a:solidFill>
              <a:latin typeface="Merriweather"/>
            </a:endParaRPr>
          </a:p>
          <a:p>
            <a:pPr marL="342900" indent="-342900">
              <a:buFont typeface="Arial" panose="020B0604020202020204" pitchFamily="34" charset="0"/>
              <a:buChar char="•"/>
            </a:pPr>
            <a:endParaRPr lang="sr-Latn-RS" sz="28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endParaRPr lang="en-US" sz="16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3084" y="293874"/>
            <a:ext cx="1381125" cy="1895475"/>
          </a:xfrm>
          <a:prstGeom prst="rect">
            <a:avLst/>
          </a:prstGeom>
          <a:ln>
            <a:noFill/>
          </a:ln>
          <a:effectLst>
            <a:softEdge rad="112500"/>
          </a:effectLst>
        </p:spPr>
      </p:pic>
    </p:spTree>
    <p:extLst>
      <p:ext uri="{BB962C8B-B14F-4D97-AF65-F5344CB8AC3E}">
        <p14:creationId xmlns:p14="http://schemas.microsoft.com/office/powerpoint/2010/main" val="181356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228">
            <a:extLst>
              <a:ext uri="{FF2B5EF4-FFF2-40B4-BE49-F238E27FC236}">
                <a16:creationId xmlns:a16="http://schemas.microsoft.com/office/drawing/2014/main" id="{10A8AB7B-3F59-8743-B8F2-CED53883274E}"/>
              </a:ext>
            </a:extLst>
          </p:cNvPr>
          <p:cNvSpPr txBox="1"/>
          <p:nvPr/>
        </p:nvSpPr>
        <p:spPr>
          <a:xfrm>
            <a:off x="3039036" y="1155082"/>
            <a:ext cx="8579223" cy="4678204"/>
          </a:xfrm>
          <a:prstGeom prst="rect">
            <a:avLst/>
          </a:prstGeom>
          <a:noFill/>
        </p:spPr>
        <p:txBody>
          <a:bodyPr wrap="square" rtlCol="0" anchor="ctr">
            <a:spAutoFit/>
          </a:bodyPr>
          <a:lstStyle/>
          <a:p>
            <a:pPr marL="342900" indent="-342900">
              <a:buFont typeface="Arial" panose="020B0604020202020204" pitchFamily="34" charset="0"/>
              <a:buChar char="•"/>
            </a:pPr>
            <a:r>
              <a:rPr lang="sr-Latn-R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U vreme pandemije briga o mentalnom zdravlju jednako je važna kao i briga o fizičkom</a:t>
            </a:r>
            <a:r>
              <a:rPr lang="en-US" sz="28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tj. somatskom zdravlju.</a:t>
            </a:r>
            <a:endParaRPr lang="en-U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endParaRPr lang="sr-Latn-R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Nove okolnosti i uslovi života predstavljaju izazove našim adaptacionim kapacitetima.</a:t>
            </a:r>
            <a:endParaRPr lang="en-U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endParaRPr lang="sr-Latn-R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Ovo je nova situacija za sve, koja je ugrožavajuća i preteća po zdravlje, pa i po život</a:t>
            </a:r>
            <a:r>
              <a:rPr lang="en-US" sz="28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p>
          <a:p>
            <a:endPar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r>
              <a:rPr lang="sr-Latn-RS" sz="22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endParaRPr lang="en-US" sz="22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Tree>
    <p:extLst>
      <p:ext uri="{BB962C8B-B14F-4D97-AF65-F5344CB8AC3E}">
        <p14:creationId xmlns:p14="http://schemas.microsoft.com/office/powerpoint/2010/main" val="47233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
            <a:extLst>
              <a:ext uri="{FF2B5EF4-FFF2-40B4-BE49-F238E27FC236}">
                <a16:creationId xmlns:a16="http://schemas.microsoft.com/office/drawing/2014/main" id="{B6926347-1132-5A49-AFEE-3415F7CDC234}"/>
              </a:ext>
            </a:extLst>
          </p:cNvPr>
          <p:cNvSpPr>
            <a:spLocks noChangeArrowheads="1"/>
          </p:cNvSpPr>
          <p:nvPr/>
        </p:nvSpPr>
        <p:spPr bwMode="auto">
          <a:xfrm>
            <a:off x="5175250" y="457200"/>
            <a:ext cx="1588" cy="1588"/>
          </a:xfrm>
          <a:custGeom>
            <a:avLst/>
            <a:gdLst>
              <a:gd name="T0" fmla="*/ 3 w 4"/>
              <a:gd name="T1" fmla="*/ 0 h 1"/>
              <a:gd name="T2" fmla="*/ 0 w 4"/>
              <a:gd name="T3" fmla="*/ 0 h 1"/>
              <a:gd name="T4" fmla="*/ 0 w 4"/>
              <a:gd name="T5" fmla="*/ 0 h 1"/>
              <a:gd name="T6" fmla="*/ 3 w 4"/>
              <a:gd name="T7" fmla="*/ 0 h 1"/>
            </a:gdLst>
            <a:ahLst/>
            <a:cxnLst>
              <a:cxn ang="0">
                <a:pos x="T0" y="T1"/>
              </a:cxn>
              <a:cxn ang="0">
                <a:pos x="T2" y="T3"/>
              </a:cxn>
              <a:cxn ang="0">
                <a:pos x="T4" y="T5"/>
              </a:cxn>
              <a:cxn ang="0">
                <a:pos x="T6" y="T7"/>
              </a:cxn>
            </a:cxnLst>
            <a:rect l="0" t="0" r="r" b="b"/>
            <a:pathLst>
              <a:path w="4" h="1">
                <a:moveTo>
                  <a:pt x="3" y="0"/>
                </a:moveTo>
                <a:lnTo>
                  <a:pt x="0" y="0"/>
                </a:lnTo>
                <a:lnTo>
                  <a:pt x="0" y="0"/>
                </a:lnTo>
                <a:cubicBezTo>
                  <a:pt x="1" y="0"/>
                  <a:pt x="2" y="0"/>
                  <a:pt x="3"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0" name="Freeform 2">
            <a:extLst>
              <a:ext uri="{FF2B5EF4-FFF2-40B4-BE49-F238E27FC236}">
                <a16:creationId xmlns:a16="http://schemas.microsoft.com/office/drawing/2014/main" id="{192437BA-DBE6-9949-8AC3-D9BAF2EF9CE4}"/>
              </a:ext>
            </a:extLst>
          </p:cNvPr>
          <p:cNvSpPr>
            <a:spLocks noChangeArrowheads="1"/>
          </p:cNvSpPr>
          <p:nvPr/>
        </p:nvSpPr>
        <p:spPr bwMode="auto">
          <a:xfrm>
            <a:off x="5173663" y="717550"/>
            <a:ext cx="6350" cy="1588"/>
          </a:xfrm>
          <a:custGeom>
            <a:avLst/>
            <a:gdLst>
              <a:gd name="T0" fmla="*/ 9 w 17"/>
              <a:gd name="T1" fmla="*/ 0 h 1"/>
              <a:gd name="T2" fmla="*/ 9 w 17"/>
              <a:gd name="T3" fmla="*/ 0 h 1"/>
              <a:gd name="T4" fmla="*/ 15 w 17"/>
              <a:gd name="T5" fmla="*/ 0 h 1"/>
              <a:gd name="T6" fmla="*/ 15 w 17"/>
              <a:gd name="T7" fmla="*/ 0 h 1"/>
              <a:gd name="T8" fmla="*/ 9 w 17"/>
              <a:gd name="T9" fmla="*/ 0 h 1"/>
            </a:gdLst>
            <a:ahLst/>
            <a:cxnLst>
              <a:cxn ang="0">
                <a:pos x="T0" y="T1"/>
              </a:cxn>
              <a:cxn ang="0">
                <a:pos x="T2" y="T3"/>
              </a:cxn>
              <a:cxn ang="0">
                <a:pos x="T4" y="T5"/>
              </a:cxn>
              <a:cxn ang="0">
                <a:pos x="T6" y="T7"/>
              </a:cxn>
              <a:cxn ang="0">
                <a:pos x="T8" y="T9"/>
              </a:cxn>
            </a:cxnLst>
            <a:rect l="0" t="0" r="r" b="b"/>
            <a:pathLst>
              <a:path w="17" h="1">
                <a:moveTo>
                  <a:pt x="9" y="0"/>
                </a:moveTo>
                <a:lnTo>
                  <a:pt x="9" y="0"/>
                </a:lnTo>
                <a:cubicBezTo>
                  <a:pt x="11" y="0"/>
                  <a:pt x="13" y="0"/>
                  <a:pt x="15" y="0"/>
                </a:cubicBezTo>
                <a:lnTo>
                  <a:pt x="15" y="0"/>
                </a:lnTo>
                <a:cubicBezTo>
                  <a:pt x="16" y="0"/>
                  <a:pt x="0" y="0"/>
                  <a:pt x="9" y="0"/>
                </a:cubicBez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400" dirty="0">
              <a:latin typeface="Merriweather Light" pitchFamily="2" charset="77"/>
            </a:endParaRPr>
          </a:p>
        </p:txBody>
      </p:sp>
      <p:sp>
        <p:nvSpPr>
          <p:cNvPr id="24" name="Freeform 6">
            <a:extLst>
              <a:ext uri="{FF2B5EF4-FFF2-40B4-BE49-F238E27FC236}">
                <a16:creationId xmlns:a16="http://schemas.microsoft.com/office/drawing/2014/main" id="{2B8107D7-4D0B-0F4F-ACCC-FF33C71E38D8}"/>
              </a:ext>
            </a:extLst>
          </p:cNvPr>
          <p:cNvSpPr>
            <a:spLocks noChangeArrowheads="1"/>
          </p:cNvSpPr>
          <p:nvPr/>
        </p:nvSpPr>
        <p:spPr bwMode="auto">
          <a:xfrm>
            <a:off x="6308725" y="6142038"/>
            <a:ext cx="1588" cy="1587"/>
          </a:xfrm>
          <a:custGeom>
            <a:avLst/>
            <a:gdLst>
              <a:gd name="T0" fmla="*/ 0 w 1"/>
              <a:gd name="T1" fmla="*/ 0 h 2"/>
              <a:gd name="T2" fmla="*/ 0 w 1"/>
              <a:gd name="T3" fmla="*/ 0 h 2"/>
              <a:gd name="T4" fmla="*/ 0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0" y="1"/>
                  <a:pt x="0" y="1"/>
                  <a:pt x="0" y="1"/>
                </a:cubicBezTo>
                <a:lnTo>
                  <a:pt x="0" y="1"/>
                </a:lnTo>
                <a:lnTo>
                  <a:pt x="0" y="0"/>
                </a:lnTo>
              </a:path>
            </a:pathLst>
          </a:custGeom>
          <a:solidFill>
            <a:srgbClr val="4646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dirty="0">
              <a:latin typeface="Merriweather Light" pitchFamily="2" charset="77"/>
            </a:endParaRPr>
          </a:p>
        </p:txBody>
      </p:sp>
      <p:sp>
        <p:nvSpPr>
          <p:cNvPr id="22" name="TextBox 21">
            <a:extLst>
              <a:ext uri="{FF2B5EF4-FFF2-40B4-BE49-F238E27FC236}">
                <a16:creationId xmlns:a16="http://schemas.microsoft.com/office/drawing/2014/main" id="{10A8AB7B-3F59-8743-B8F2-CED53883274E}"/>
              </a:ext>
            </a:extLst>
          </p:cNvPr>
          <p:cNvSpPr txBox="1"/>
          <p:nvPr/>
        </p:nvSpPr>
        <p:spPr>
          <a:xfrm>
            <a:off x="2492189" y="3781188"/>
            <a:ext cx="9628094" cy="646331"/>
          </a:xfrm>
          <a:prstGeom prst="rect">
            <a:avLst/>
          </a:prstGeom>
          <a:noFill/>
        </p:spPr>
        <p:txBody>
          <a:bodyPr wrap="square" rtlCol="0" anchor="ctr">
            <a:spAutoFit/>
          </a:bodyPr>
          <a:lstStyle/>
          <a:p>
            <a:pPr marL="800100" lvl="1" indent="-342900">
              <a:buFont typeface="Arial" panose="020B0604020202020204" pitchFamily="34" charset="0"/>
              <a:buChar char="•"/>
            </a:pPr>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endPar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
        <p:nvSpPr>
          <p:cNvPr id="7" name="TextBox 6">
            <a:extLst>
              <a:ext uri="{FF2B5EF4-FFF2-40B4-BE49-F238E27FC236}">
                <a16:creationId xmlns:a16="http://schemas.microsoft.com/office/drawing/2014/main" id="{10A8AB7B-3F59-8743-B8F2-CED53883274E}"/>
              </a:ext>
            </a:extLst>
          </p:cNvPr>
          <p:cNvSpPr txBox="1"/>
          <p:nvPr/>
        </p:nvSpPr>
        <p:spPr>
          <a:xfrm>
            <a:off x="2563906" y="995746"/>
            <a:ext cx="9628094" cy="5909310"/>
          </a:xfrm>
          <a:prstGeom prst="rect">
            <a:avLst/>
          </a:prstGeom>
          <a:noFill/>
        </p:spPr>
        <p:txBody>
          <a:bodyPr wrap="square" rtlCol="0" anchor="ctr">
            <a:spAutoFit/>
          </a:bodyPr>
          <a:lstStyle/>
          <a:p>
            <a:pPr lvl="1"/>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Ono što je svima zajedničko u ovoj situacije jeste prisustvo intenzivnih osećanja – anksioznosti, ljutnje, tuge...</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Sva osećanja postoje sa razlogom.</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U ovom trenutku doživljavamo češće negativna osećanja i najradije bismo ih „odstranili“.</a:t>
            </a:r>
          </a:p>
          <a:p>
            <a:pPr lvl="1"/>
            <a:r>
              <a:rPr lang="sr-Latn-RS" b="1" u="sng" dirty="0" smtClean="0">
                <a:latin typeface="Merriweather" pitchFamily="2" charset="77"/>
                <a:ea typeface="Lato Light" panose="020F0502020204030203" pitchFamily="34" charset="0"/>
                <a:cs typeface="Abhaya Libre SemiBold" panose="02000603000000000000" pitchFamily="2" charset="77"/>
              </a:rPr>
              <a:t>Važno je znati: </a:t>
            </a:r>
          </a:p>
          <a:p>
            <a:pPr marL="800100" lvl="1" indent="-342900">
              <a:buFont typeface="Arial" panose="020B0604020202020204" pitchFamily="34" charset="0"/>
              <a:buChar char="•"/>
            </a:pPr>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Ukoliko pokušamo da se oslobodimo emocija, one će postati intenzivnije.</a:t>
            </a:r>
          </a:p>
          <a:p>
            <a:pPr marL="800100" lvl="1" indent="-342900">
              <a:buFont typeface="Arial" panose="020B0604020202020204" pitchFamily="34" charset="0"/>
              <a:buChar char="•"/>
            </a:pPr>
            <a:r>
              <a:rPr lang="sr-Latn-RS" dirty="0" smtClean="0">
                <a:solidFill>
                  <a:srgbClr val="00B050"/>
                </a:solidFill>
                <a:latin typeface="Merriweather" pitchFamily="2" charset="77"/>
                <a:ea typeface="Lato Light" panose="020F0502020204030203" pitchFamily="34" charset="0"/>
                <a:cs typeface="Abhaya Libre SemiBold" panose="02000603000000000000" pitchFamily="2" charset="77"/>
              </a:rPr>
              <a:t>Šta onda možete da uradite?</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Pustite svoja osećanja da dođu, da budu prisutna. Dozvolite sebi da se osećate tako, upoznajte svoja osećanja, sagledajte ih, prihvatite ih. Videćete </a:t>
            </a:r>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doći će i otići</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 Vi ćete biti manje iscrpljeni borbom da ih „isterate“ iz sebe.</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Osvestite prisutnost određenog </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osećanja, </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tj. osvestite da osećate određenu emociju. </a:t>
            </a:r>
            <a:r>
              <a:rPr lang="sr-Latn-RS" i="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Možete da se pitate zašto se tako osećate</a:t>
            </a:r>
            <a:r>
              <a:rPr lang="en-US" i="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i="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tj. Šta je izazvalo tu emociju? Šta Vam ta emocija poručuje? Šta biste Vi njoj rekli? Kakvog je oblika? Kakve je boje? Kakve je teksture? Da li ima miris? Šta me „tera“ da uradim?  </a:t>
            </a:r>
            <a:r>
              <a:rPr lang="sr-Latn-RS" dirty="0" smtClean="0">
                <a:solidFill>
                  <a:schemeClr val="tx1">
                    <a:lumMod val="75000"/>
                    <a:lumOff val="25000"/>
                  </a:schemeClr>
                </a:solidFill>
                <a:latin typeface="Arial Black" panose="020B0A04020102020204" pitchFamily="34" charset="0"/>
                <a:ea typeface="Lato Light" panose="020F0502020204030203" pitchFamily="34" charset="0"/>
                <a:cs typeface="Abhaya Libre SemiBold" panose="02000603000000000000" pitchFamily="2" charset="77"/>
              </a:rPr>
              <a:t>→ Iskoristite ovo vreme da upoznate samog sebe. Probajte, možda će makar biti zabavno.</a:t>
            </a:r>
          </a:p>
          <a:p>
            <a:pPr marL="800100" lvl="1" indent="-342900">
              <a:buFont typeface="Arial" panose="020B0604020202020204" pitchFamily="34" charset="0"/>
              <a:buChar char="•"/>
            </a:pPr>
            <a:r>
              <a:rPr lang="sr-Latn-RS" dirty="0" smtClean="0">
                <a:solidFill>
                  <a:schemeClr val="tx1">
                    <a:lumMod val="75000"/>
                    <a:lumOff val="25000"/>
                  </a:schemeClr>
                </a:solidFill>
                <a:latin typeface="Arial Black" panose="020B0A04020102020204" pitchFamily="34" charset="0"/>
                <a:ea typeface="Lato Light" panose="020F0502020204030203" pitchFamily="34" charset="0"/>
                <a:cs typeface="Abhaya Libre SemiBold" panose="02000603000000000000" pitchFamily="2" charset="77"/>
              </a:rPr>
              <a:t>Nauka pokazuje – </a:t>
            </a:r>
            <a:r>
              <a:rPr lang="sr-Latn-RS" dirty="0" smtClean="0">
                <a:solidFill>
                  <a:srgbClr val="FF0000"/>
                </a:solidFill>
                <a:latin typeface="Arial Black" panose="020B0A04020102020204" pitchFamily="34" charset="0"/>
                <a:ea typeface="Lato Light" panose="020F0502020204030203" pitchFamily="34" charset="0"/>
                <a:cs typeface="Abhaya Libre SemiBold" panose="02000603000000000000" pitchFamily="2" charset="77"/>
              </a:rPr>
              <a:t>Ljudske emocije u proseku traju relativno kratko (meri se u minutima). Ne beskonačno.</a:t>
            </a:r>
            <a:r>
              <a:rPr lang="sr-Latn-RS" dirty="0" smtClean="0">
                <a:solidFill>
                  <a:schemeClr val="tx1">
                    <a:lumMod val="75000"/>
                    <a:lumOff val="25000"/>
                  </a:schemeClr>
                </a:solidFill>
                <a:latin typeface="Arial Black" panose="020B0A04020102020204" pitchFamily="34" charset="0"/>
                <a:ea typeface="Lato Light" panose="020F0502020204030203" pitchFamily="34" charset="0"/>
                <a:cs typeface="Abhaya Libre SemiBold" panose="02000603000000000000" pitchFamily="2" charset="77"/>
              </a:rPr>
              <a:t> Imajte to na umu!</a:t>
            </a:r>
          </a:p>
          <a:p>
            <a:pPr marL="800100" lvl="1" indent="-342900">
              <a:buFont typeface="Arial" panose="020B0604020202020204" pitchFamily="34" charset="0"/>
              <a:buChar char="•"/>
            </a:pPr>
            <a:endPar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endPar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
        <p:nvSpPr>
          <p:cNvPr id="9" name="TextBox 8">
            <a:extLst>
              <a:ext uri="{FF2B5EF4-FFF2-40B4-BE49-F238E27FC236}">
                <a16:creationId xmlns:a16="http://schemas.microsoft.com/office/drawing/2014/main" id="{F13223EF-3C28-CD44-8631-B0D3A78B67DB}"/>
              </a:ext>
            </a:extLst>
          </p:cNvPr>
          <p:cNvSpPr txBox="1"/>
          <p:nvPr/>
        </p:nvSpPr>
        <p:spPr>
          <a:xfrm>
            <a:off x="3291282" y="114838"/>
            <a:ext cx="8640763" cy="584775"/>
          </a:xfrm>
          <a:prstGeom prst="rect">
            <a:avLst/>
          </a:prstGeom>
          <a:noFill/>
        </p:spPr>
        <p:txBody>
          <a:bodyPr wrap="square" rtlCol="0">
            <a:spAutoFit/>
          </a:bodyPr>
          <a:lstStyle/>
          <a:p>
            <a:pPr algn="r"/>
            <a:r>
              <a:rPr lang="sr-Latn-RS" sz="3200" b="1" dirty="0" smtClean="0">
                <a:solidFill>
                  <a:schemeClr val="tx2"/>
                </a:solidFill>
                <a:latin typeface="Merriweather" pitchFamily="2" charset="77"/>
                <a:ea typeface="Nunito Bold" charset="0"/>
                <a:cs typeface="Arima Madurai" pitchFamily="2" charset="77"/>
              </a:rPr>
              <a:t>Sam sa svojim osećanjima</a:t>
            </a:r>
            <a:endParaRPr lang="en-US" sz="3200" b="1" dirty="0">
              <a:solidFill>
                <a:schemeClr val="tx2"/>
              </a:solidFill>
              <a:latin typeface="Merriweather" pitchFamily="2" charset="77"/>
              <a:ea typeface="Nunito Bold" charset="0"/>
              <a:cs typeface="Arima Madurai" pitchFamily="2" charset="7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8" y="4213216"/>
            <a:ext cx="2487986" cy="21431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9785727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223EF-3C28-CD44-8631-B0D3A78B67DB}"/>
              </a:ext>
            </a:extLst>
          </p:cNvPr>
          <p:cNvSpPr txBox="1"/>
          <p:nvPr/>
        </p:nvSpPr>
        <p:spPr>
          <a:xfrm>
            <a:off x="306035" y="122100"/>
            <a:ext cx="8640763" cy="584775"/>
          </a:xfrm>
          <a:prstGeom prst="rect">
            <a:avLst/>
          </a:prstGeom>
          <a:noFill/>
        </p:spPr>
        <p:txBody>
          <a:bodyPr wrap="square" rtlCol="0">
            <a:spAutoFit/>
          </a:bodyPr>
          <a:lstStyle/>
          <a:p>
            <a:r>
              <a:rPr lang="sr-Latn-RS" sz="3200" b="1" dirty="0" smtClean="0">
                <a:solidFill>
                  <a:schemeClr val="tx2"/>
                </a:solidFill>
                <a:latin typeface="Merriweather" pitchFamily="2" charset="77"/>
                <a:ea typeface="Nunito Bold" charset="0"/>
                <a:cs typeface="Arima Madurai" pitchFamily="2" charset="77"/>
              </a:rPr>
              <a:t>Plan za bolji dan</a:t>
            </a:r>
            <a:endParaRPr lang="en-US" sz="3200" b="1" dirty="0">
              <a:solidFill>
                <a:schemeClr val="tx2"/>
              </a:solidFill>
              <a:latin typeface="Merriweather" pitchFamily="2" charset="77"/>
              <a:ea typeface="Nunito Bold" charset="0"/>
              <a:cs typeface="Arima Madurai" pitchFamily="2" charset="77"/>
            </a:endParaRPr>
          </a:p>
        </p:txBody>
      </p:sp>
      <p:sp>
        <p:nvSpPr>
          <p:cNvPr id="7" name="TextBox 6">
            <a:extLst>
              <a:ext uri="{FF2B5EF4-FFF2-40B4-BE49-F238E27FC236}">
                <a16:creationId xmlns:a16="http://schemas.microsoft.com/office/drawing/2014/main" id="{10A8AB7B-3F59-8743-B8F2-CED53883274E}"/>
              </a:ext>
            </a:extLst>
          </p:cNvPr>
          <p:cNvSpPr txBox="1"/>
          <p:nvPr/>
        </p:nvSpPr>
        <p:spPr>
          <a:xfrm>
            <a:off x="394447" y="629879"/>
            <a:ext cx="8910918" cy="6186309"/>
          </a:xfrm>
          <a:prstGeom prst="rect">
            <a:avLst/>
          </a:prstGeom>
          <a:noFill/>
        </p:spPr>
        <p:txBody>
          <a:bodyPr wrap="square" rtlCol="0" anchor="ctr">
            <a:spAutoFit/>
          </a:bodyPr>
          <a:lstStyle/>
          <a:p>
            <a:pPr lvl="1"/>
            <a:endParaRPr lang="sr-Latn-RS" b="1"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Kako biste lakše podneli ovu situaciju neohodno je da ostanete aktivni u granicama koje nam nameće karantin i socijalna distanca.</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Ova tehnika se zove </a:t>
            </a:r>
            <a:r>
              <a:rPr lang="sr-Latn-RS" b="1"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bihejvioralna aktivacija </a:t>
            </a: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 primenjuje se u cilju poboljšanja raspoloženja. </a:t>
            </a:r>
          </a:p>
          <a:p>
            <a:pPr marL="800100" lvl="1" indent="-342900">
              <a:buFont typeface="Arial" panose="020B0604020202020204" pitchFamily="34" charset="0"/>
              <a:buChar cha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Šta treba da uradite?</a:t>
            </a:r>
          </a:p>
          <a:p>
            <a:pPr lvl="1"/>
            <a:endPar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800100" lvl="1" indent="-342900">
              <a:buAutoNum type="arabicParen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Izaberite aktivnost u kojoj uživate i koja će Vam poboljšati raspoloženje (u ovim okolnostima na primer: čitanje knjige 30 minuta, pisanje dnevnika, video poziv ili telefonski poziv, vežbanje, priprema određenog jela...);</a:t>
            </a:r>
          </a:p>
          <a:p>
            <a:pPr marL="800100" lvl="1" indent="-342900">
              <a:buAutoNum type="arabicParen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Obratite pažnju na pojavu otpora da sporvedete datu aktivnost, bez obzira što u njoj inače uživate;</a:t>
            </a:r>
          </a:p>
          <a:p>
            <a:pPr marL="800100" lvl="1" indent="-342900">
              <a:buAutoNum type="arabicParen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Postanite svesni mogućnosti da je taj otpor posledica postojećeg stresa ili lošeg raspoloženja;</a:t>
            </a:r>
          </a:p>
          <a:p>
            <a:pPr marL="800100" lvl="1" indent="-342900">
              <a:buAutoNum type="arabicParen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Sprovedite datu aktivnost, svejedno;</a:t>
            </a:r>
          </a:p>
          <a:p>
            <a:pPr marL="800100" lvl="1" indent="-342900">
              <a:buAutoNum type="arabicParenR"/>
            </a:pPr>
            <a:r>
              <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Zapazite (bilo bi dobro i da zabeležite) koliko ste se dobro osećali zahvaljujući sprovođenju određene aktivnosti (kako je ona poboljšala Vaše misli i osećanja).</a:t>
            </a:r>
          </a:p>
          <a:p>
            <a:pPr lvl="1"/>
            <a:endParaRPr lang="sr-Latn-RS"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lvl="1"/>
            <a:r>
              <a:rPr lang="sr-Latn-RS" b="1" u="sng"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Važno je znati:</a:t>
            </a:r>
          </a:p>
          <a:p>
            <a:pPr lvl="1"/>
            <a:endParaRPr lang="sr-Latn-RS"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lvl="1"/>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Napravite plan za svaki dan. Izaberite makar jednu aktivnost za svaki dan u kojoj uživate</a:t>
            </a:r>
            <a:r>
              <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rPr>
              <a:t>.</a:t>
            </a:r>
            <a:endParaRPr lang="sr-Latn-RS" b="1" dirty="0" smtClean="0">
              <a:solidFill>
                <a:srgbClr val="FF0000"/>
              </a:solidFill>
              <a:latin typeface="Merriweather" pitchFamily="2" charset="77"/>
              <a:ea typeface="Lato Light" panose="020F0502020204030203" pitchFamily="34" charset="0"/>
              <a:cs typeface="Abhaya Libre SemiBold" panose="02000603000000000000" pitchFamily="2" charset="77"/>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365" y="4624668"/>
            <a:ext cx="2466975"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72608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205"/>
          <p:cNvSpPr txBox="1"/>
          <p:nvPr/>
        </p:nvSpPr>
        <p:spPr>
          <a:xfrm>
            <a:off x="550863" y="534809"/>
            <a:ext cx="11090275" cy="3970318"/>
          </a:xfrm>
          <a:prstGeom prst="rect">
            <a:avLst/>
          </a:prstGeom>
          <a:noFill/>
        </p:spPr>
        <p:txBody>
          <a:bodyPr wrap="square" rtlCol="0">
            <a:spAutoFit/>
          </a:bodyPr>
          <a:lstStyle/>
          <a:p>
            <a:pPr algn="ctr"/>
            <a:endParaRPr lang="sr-Latn-RS" sz="3600" b="1" dirty="0">
              <a:solidFill>
                <a:schemeClr val="tx2"/>
              </a:solidFill>
              <a:latin typeface="Merriweather" pitchFamily="2" charset="77"/>
              <a:ea typeface="Nunito Bold" charset="0"/>
              <a:cs typeface="Arima Madurai Black" pitchFamily="2" charset="77"/>
            </a:endParaRPr>
          </a:p>
          <a:p>
            <a:pPr algn="ctr"/>
            <a:endParaRPr lang="sr-Latn-RS" sz="3600" b="1" dirty="0" smtClean="0">
              <a:solidFill>
                <a:schemeClr val="tx2"/>
              </a:solidFill>
              <a:latin typeface="Merriweather" pitchFamily="2" charset="77"/>
              <a:ea typeface="Nunito Bold" charset="0"/>
              <a:cs typeface="Arima Madurai Black" pitchFamily="2" charset="77"/>
            </a:endParaRPr>
          </a:p>
          <a:p>
            <a:pPr algn="ctr"/>
            <a:r>
              <a:rPr lang="sr-Latn-RS" sz="3600" b="1" dirty="0" smtClean="0">
                <a:solidFill>
                  <a:schemeClr val="tx2"/>
                </a:solidFill>
                <a:latin typeface="Merriweather" pitchFamily="2" charset="77"/>
                <a:ea typeface="Nunito Bold" charset="0"/>
                <a:cs typeface="Arima Madurai Black" pitchFamily="2" charset="77"/>
              </a:rPr>
              <a:t>I na kraju ne zaboravite...</a:t>
            </a:r>
          </a:p>
          <a:p>
            <a:pPr algn="ctr"/>
            <a:endParaRPr lang="sr-Latn-RS" sz="3600" b="1" dirty="0">
              <a:solidFill>
                <a:schemeClr val="tx2"/>
              </a:solidFill>
              <a:latin typeface="Merriweather" pitchFamily="2" charset="77"/>
              <a:ea typeface="Nunito Bold" charset="0"/>
              <a:cs typeface="Arima Madurai Black" pitchFamily="2" charset="77"/>
            </a:endParaRPr>
          </a:p>
          <a:p>
            <a:pPr algn="ctr"/>
            <a:r>
              <a:rPr lang="sr-Latn-RS" sz="3600" b="1" dirty="0" smtClean="0">
                <a:solidFill>
                  <a:schemeClr val="tx2"/>
                </a:solidFill>
                <a:latin typeface="Merriweather" pitchFamily="2" charset="77"/>
                <a:ea typeface="Nunito Bold" charset="0"/>
                <a:cs typeface="Arima Madurai Black" pitchFamily="2" charset="77"/>
              </a:rPr>
              <a:t>Koliko god bilo teško, znajte da će sigurno proći...</a:t>
            </a:r>
          </a:p>
          <a:p>
            <a:pPr algn="ctr"/>
            <a:r>
              <a:rPr lang="sr-Latn-RS" sz="3600" b="1" dirty="0" smtClean="0">
                <a:solidFill>
                  <a:schemeClr val="tx2"/>
                </a:solidFill>
                <a:latin typeface="Merriweather" pitchFamily="2" charset="77"/>
                <a:ea typeface="Nunito Bold" charset="0"/>
                <a:cs typeface="Arima Madurai Black" pitchFamily="2" charset="77"/>
              </a:rPr>
              <a:t>...I zato, pronađite u ovom danu trenutak za uživanje.</a:t>
            </a:r>
            <a:endParaRPr lang="en-US" sz="3600" b="1" dirty="0">
              <a:solidFill>
                <a:schemeClr val="tx2"/>
              </a:solidFill>
              <a:latin typeface="Merriweather" pitchFamily="2" charset="77"/>
              <a:ea typeface="Nunito Bold" charset="0"/>
              <a:cs typeface="Arima Madurai Black" pitchFamily="2" charset="77"/>
            </a:endParaRPr>
          </a:p>
        </p:txBody>
      </p:sp>
    </p:spTree>
    <p:extLst>
      <p:ext uri="{BB962C8B-B14F-4D97-AF65-F5344CB8AC3E}">
        <p14:creationId xmlns:p14="http://schemas.microsoft.com/office/powerpoint/2010/main" val="28153863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205"/>
          <p:cNvSpPr txBox="1"/>
          <p:nvPr/>
        </p:nvSpPr>
        <p:spPr>
          <a:xfrm>
            <a:off x="613616" y="2363609"/>
            <a:ext cx="11090275" cy="1200329"/>
          </a:xfrm>
          <a:prstGeom prst="rect">
            <a:avLst/>
          </a:prstGeom>
          <a:noFill/>
        </p:spPr>
        <p:txBody>
          <a:bodyPr wrap="square" rtlCol="0">
            <a:spAutoFit/>
          </a:bodyPr>
          <a:lstStyle/>
          <a:p>
            <a:pPr algn="ctr"/>
            <a:endParaRPr lang="sr-Latn-RS" sz="3600" b="1" dirty="0">
              <a:solidFill>
                <a:schemeClr val="tx2"/>
              </a:solidFill>
              <a:latin typeface="Merriweather" pitchFamily="2" charset="77"/>
              <a:ea typeface="Nunito Bold" charset="0"/>
              <a:cs typeface="Arima Madurai Black" pitchFamily="2" charset="77"/>
            </a:endParaRPr>
          </a:p>
          <a:p>
            <a:pPr algn="ctr"/>
            <a:endParaRPr lang="sr-Latn-RS" sz="3600" b="1" dirty="0" smtClean="0">
              <a:solidFill>
                <a:schemeClr val="tx2"/>
              </a:solidFill>
              <a:latin typeface="Merriweather" pitchFamily="2" charset="77"/>
              <a:ea typeface="Nunito Bold" charset="0"/>
              <a:cs typeface="Arima Madurai Black" pitchFamily="2" charset="77"/>
            </a:endParaRPr>
          </a:p>
        </p:txBody>
      </p:sp>
      <p:sp>
        <p:nvSpPr>
          <p:cNvPr id="3" name="TextBox 2"/>
          <p:cNvSpPr txBox="1"/>
          <p:nvPr/>
        </p:nvSpPr>
        <p:spPr>
          <a:xfrm>
            <a:off x="613616" y="1628503"/>
            <a:ext cx="11090275" cy="2862322"/>
          </a:xfrm>
          <a:prstGeom prst="rect">
            <a:avLst/>
          </a:prstGeom>
          <a:noFill/>
        </p:spPr>
        <p:txBody>
          <a:bodyPr wrap="square" rtlCol="0">
            <a:spAutoFit/>
          </a:bodyPr>
          <a:lstStyle/>
          <a:p>
            <a:pPr algn="ctr"/>
            <a:endParaRPr lang="sr-Latn-RS" sz="3600" b="1" dirty="0">
              <a:solidFill>
                <a:schemeClr val="tx2"/>
              </a:solidFill>
              <a:latin typeface="Merriweather" pitchFamily="2" charset="77"/>
              <a:ea typeface="Nunito Bold" charset="0"/>
              <a:cs typeface="Arima Madurai Black" pitchFamily="2" charset="77"/>
            </a:endParaRPr>
          </a:p>
          <a:p>
            <a:pPr algn="ctr"/>
            <a:r>
              <a:rPr lang="sr-Latn-RS" sz="3600" b="1" dirty="0" smtClean="0">
                <a:solidFill>
                  <a:schemeClr val="tx2"/>
                </a:solidFill>
                <a:latin typeface="Merriweather" pitchFamily="2" charset="77"/>
                <a:ea typeface="Nunito Bold" charset="0"/>
                <a:cs typeface="Arima Madurai Black" pitchFamily="2" charset="77"/>
              </a:rPr>
              <a:t>Milica Mitrović i Damjana Panić</a:t>
            </a:r>
          </a:p>
          <a:p>
            <a:pPr algn="ctr"/>
            <a:endParaRPr lang="sr-Latn-RS" sz="3600" b="1" dirty="0" smtClean="0">
              <a:solidFill>
                <a:schemeClr val="tx2"/>
              </a:solidFill>
              <a:latin typeface="Merriweather" pitchFamily="2" charset="77"/>
              <a:ea typeface="Nunito Bold" charset="0"/>
              <a:cs typeface="Arima Madurai Black" pitchFamily="2" charset="77"/>
            </a:endParaRPr>
          </a:p>
          <a:p>
            <a:pPr algn="ctr"/>
            <a:r>
              <a:rPr lang="sr-Latn-RS" sz="3600" b="1" dirty="0" smtClean="0">
                <a:solidFill>
                  <a:schemeClr val="tx2"/>
                </a:solidFill>
                <a:latin typeface="Merriweather" pitchFamily="2" charset="77"/>
                <a:ea typeface="Nunito Bold" charset="0"/>
                <a:cs typeface="Arima Madurai Black" pitchFamily="2" charset="77"/>
              </a:rPr>
              <a:t>Departman za psihologiju, Filozofski fakultet Nišu</a:t>
            </a:r>
          </a:p>
          <a:p>
            <a:pPr algn="ctr"/>
            <a:endParaRPr lang="sr-Latn-RS" sz="3600" b="1" dirty="0" smtClean="0">
              <a:solidFill>
                <a:schemeClr val="tx2"/>
              </a:solidFill>
              <a:latin typeface="Merriweather" pitchFamily="2" charset="77"/>
              <a:ea typeface="Nunito Bold" charset="0"/>
              <a:cs typeface="Arima Madurai Black" pitchFamily="2" charset="77"/>
            </a:endParaRPr>
          </a:p>
        </p:txBody>
      </p:sp>
    </p:spTree>
    <p:extLst>
      <p:ext uri="{BB962C8B-B14F-4D97-AF65-F5344CB8AC3E}">
        <p14:creationId xmlns:p14="http://schemas.microsoft.com/office/powerpoint/2010/main" val="2413279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7875" y="749828"/>
            <a:ext cx="8579892" cy="6678751"/>
          </a:xfrm>
          <a:prstGeom prst="rect">
            <a:avLst/>
          </a:prstGeom>
        </p:spPr>
        <p:txBody>
          <a:bodyPr wrap="square">
            <a:spAutoFit/>
          </a:bodyPr>
          <a:lstStyle/>
          <a:p>
            <a:pPr marL="342900" indent="-342900">
              <a:buFont typeface="Arial" panose="020B0604020202020204" pitchFamily="34" charset="0"/>
              <a:buChar char="•"/>
            </a:pPr>
            <a:r>
              <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Kada procenimo da nam preti opasnost dolazi do pojave straha i/ili anksioznosti (slobodno lebdeće strepnje). Dakle, većina ljudi će u ovoj situaciji osetiti ovu emociju. </a:t>
            </a:r>
            <a:endPar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endPar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Pored </a:t>
            </a:r>
            <a:r>
              <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anksioznosti</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u </a:t>
            </a:r>
            <a:r>
              <a:rPr lang="en-US" sz="24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zavisnosti</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od toga </a:t>
            </a:r>
            <a:r>
              <a:rPr lang="en-US" sz="24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kakva</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je </a:t>
            </a:r>
            <a:r>
              <a:rPr lang="en-US" sz="24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ličnost</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u </a:t>
            </a:r>
            <a:r>
              <a:rPr lang="en-US" sz="2400" dirty="0" err="1"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pitanju</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r>
              <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javljaju se i tuga, </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ljutnja</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 </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koje </a:t>
            </a:r>
            <a:r>
              <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su izazvane i ispotencirane doživljajem bespomoćnosti, </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neodostat</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om </a:t>
            </a:r>
            <a:r>
              <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kontrole nad situacijom, </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beznadežnošću</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p>
          <a:p>
            <a:pPr marL="342900" indent="-342900">
              <a:buFont typeface="Arial" panose="020B0604020202020204" pitchFamily="34" charset="0"/>
              <a:buChar char="•"/>
            </a:pPr>
            <a:endParaRPr lang="en-U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en-U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ored </a:t>
            </a:r>
            <a:r>
              <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postojanja virusa, tu su i neophodne mere kojih se moramo pridržavati – karantin, a koje se bitno razlikuju od našeg dosadašnjeg načina </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života</a:t>
            </a:r>
            <a:r>
              <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p>
          <a:p>
            <a:endPar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r>
              <a:rPr lang="sr-Latn-R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Ipak, bez obzira na novonastalu situaciju, uvek postoji nešto što možemo uraditi za sebe u cilju očuvanja mentalnog zdravlja</a:t>
            </a:r>
            <a:r>
              <a:rPr lang="sr-Latn-R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rPr>
              <a:t>.</a:t>
            </a:r>
            <a:endParaRPr lang="en-US" sz="24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endParaRPr lang="en-US" sz="2000" dirty="0" smtClean="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a:p>
            <a:pPr marL="342900" indent="-342900">
              <a:buFont typeface="Arial" panose="020B0604020202020204" pitchFamily="34" charset="0"/>
              <a:buChar char="•"/>
            </a:pPr>
            <a:endParaRPr lang="en-US" sz="2400" dirty="0">
              <a:solidFill>
                <a:schemeClr val="tx1">
                  <a:lumMod val="75000"/>
                  <a:lumOff val="25000"/>
                </a:schemeClr>
              </a:solidFill>
              <a:latin typeface="Merriweather" pitchFamily="2" charset="77"/>
              <a:ea typeface="Lato Light" panose="020F0502020204030203" pitchFamily="34" charset="0"/>
              <a:cs typeface="Abhaya Libre SemiBold" panose="02000603000000000000" pitchFamily="2" charset="77"/>
            </a:endParaRPr>
          </a:p>
        </p:txBody>
      </p:sp>
    </p:spTree>
    <p:extLst>
      <p:ext uri="{BB962C8B-B14F-4D97-AF65-F5344CB8AC3E}">
        <p14:creationId xmlns:p14="http://schemas.microsoft.com/office/powerpoint/2010/main" val="185630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9196" y="1817504"/>
            <a:ext cx="6960357" cy="3785652"/>
          </a:xfrm>
          <a:prstGeom prst="rect">
            <a:avLst/>
          </a:prstGeom>
        </p:spPr>
        <p:txBody>
          <a:bodyPr wrap="square">
            <a:spAutoFit/>
          </a:bodyPr>
          <a:lstStyle/>
          <a:p>
            <a:r>
              <a:rPr lang="en-US" sz="2400" dirty="0" err="1">
                <a:solidFill>
                  <a:schemeClr val="tx1">
                    <a:lumMod val="75000"/>
                    <a:lumOff val="25000"/>
                  </a:schemeClr>
                </a:solidFill>
                <a:latin typeface="Merriweather"/>
              </a:rPr>
              <a:t>Možemo</a:t>
            </a:r>
            <a:r>
              <a:rPr lang="en-US" sz="2400" dirty="0">
                <a:solidFill>
                  <a:schemeClr val="tx1">
                    <a:lumMod val="75000"/>
                    <a:lumOff val="25000"/>
                  </a:schemeClr>
                </a:solidFill>
                <a:latin typeface="Merriweather"/>
              </a:rPr>
              <a:t> da </a:t>
            </a:r>
            <a:r>
              <a:rPr lang="en-US" sz="2400" dirty="0" err="1">
                <a:solidFill>
                  <a:schemeClr val="tx1">
                    <a:lumMod val="75000"/>
                    <a:lumOff val="25000"/>
                  </a:schemeClr>
                </a:solidFill>
                <a:latin typeface="Merriweather"/>
              </a:rPr>
              <a:t>osetimo</a:t>
            </a:r>
            <a:r>
              <a:rPr lang="en-US" sz="2400" dirty="0" smtClean="0">
                <a:solidFill>
                  <a:schemeClr val="tx1">
                    <a:lumMod val="75000"/>
                    <a:lumOff val="25000"/>
                  </a:schemeClr>
                </a:solidFill>
                <a:latin typeface="Merriweather"/>
              </a:rPr>
              <a:t>:</a:t>
            </a:r>
          </a:p>
          <a:p>
            <a:endParaRPr lang="en-US" sz="2400" dirty="0">
              <a:solidFill>
                <a:schemeClr val="tx1">
                  <a:lumMod val="75000"/>
                  <a:lumOff val="25000"/>
                </a:schemeClr>
              </a:solidFill>
              <a:latin typeface="Merriweather"/>
            </a:endParaRPr>
          </a:p>
          <a:p>
            <a:pPr marL="457200" indent="-457200">
              <a:buFont typeface="Arial" panose="020B0604020202020204" pitchFamily="34" charset="0"/>
              <a:buChar char="•"/>
            </a:pPr>
            <a:r>
              <a:rPr lang="en-US" sz="2400" dirty="0" err="1">
                <a:solidFill>
                  <a:schemeClr val="tx1">
                    <a:lumMod val="75000"/>
                    <a:lumOff val="25000"/>
                  </a:schemeClr>
                </a:solidFill>
                <a:latin typeface="Merriweather"/>
              </a:rPr>
              <a:t>jako</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i</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ubrzano</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lupanje</a:t>
            </a:r>
            <a:r>
              <a:rPr lang="en-US" sz="2400" dirty="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srca</a:t>
            </a:r>
            <a:r>
              <a:rPr lang="en-US" sz="2400" dirty="0" smtClean="0">
                <a:solidFill>
                  <a:schemeClr val="tx1">
                    <a:lumMod val="75000"/>
                    <a:lumOff val="25000"/>
                  </a:schemeClr>
                </a:solidFill>
                <a:latin typeface="Merriweather"/>
              </a:rPr>
              <a:t>;</a:t>
            </a:r>
            <a:endParaRPr lang="en-US" sz="2400" dirty="0">
              <a:solidFill>
                <a:schemeClr val="tx1">
                  <a:lumMod val="75000"/>
                  <a:lumOff val="25000"/>
                </a:schemeClr>
              </a:solidFill>
              <a:latin typeface="Merriweather"/>
            </a:endParaRPr>
          </a:p>
          <a:p>
            <a:pPr marL="457200" indent="-457200">
              <a:buFont typeface="Arial" panose="020B0604020202020204" pitchFamily="34" charset="0"/>
              <a:buChar char="•"/>
            </a:pPr>
            <a:r>
              <a:rPr lang="en-US" sz="2400" dirty="0" err="1">
                <a:solidFill>
                  <a:schemeClr val="tx1">
                    <a:lumMod val="75000"/>
                    <a:lumOff val="25000"/>
                  </a:schemeClr>
                </a:solidFill>
                <a:latin typeface="Merriweather"/>
              </a:rPr>
              <a:t>gubitak</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daha</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ili</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kratak</a:t>
            </a:r>
            <a:r>
              <a:rPr lang="en-US" sz="2400" dirty="0">
                <a:solidFill>
                  <a:schemeClr val="tx1">
                    <a:lumMod val="75000"/>
                    <a:lumOff val="25000"/>
                  </a:schemeClr>
                </a:solidFill>
                <a:latin typeface="Merriweather"/>
              </a:rPr>
              <a:t> dah, </a:t>
            </a:r>
            <a:r>
              <a:rPr lang="en-US" sz="2400" dirty="0" err="1">
                <a:solidFill>
                  <a:schemeClr val="tx1">
                    <a:lumMod val="75000"/>
                    <a:lumOff val="25000"/>
                  </a:schemeClr>
                </a:solidFill>
                <a:latin typeface="Merriweather"/>
              </a:rPr>
              <a:t>plitko</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i</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ubrzano</a:t>
            </a:r>
            <a:r>
              <a:rPr lang="en-US" sz="2400" dirty="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disanje</a:t>
            </a:r>
            <a:r>
              <a:rPr lang="en-US" sz="2400" dirty="0" smtClean="0">
                <a:solidFill>
                  <a:schemeClr val="tx1">
                    <a:lumMod val="75000"/>
                    <a:lumOff val="25000"/>
                  </a:schemeClr>
                </a:solidFill>
                <a:latin typeface="Merriweather"/>
              </a:rPr>
              <a:t>;</a:t>
            </a:r>
            <a:endParaRPr lang="en-US" sz="2400" dirty="0">
              <a:solidFill>
                <a:schemeClr val="tx1">
                  <a:lumMod val="75000"/>
                  <a:lumOff val="25000"/>
                </a:schemeClr>
              </a:solidFill>
              <a:latin typeface="Merriweather"/>
            </a:endParaRPr>
          </a:p>
          <a:p>
            <a:pPr marL="457200" indent="-457200">
              <a:buFont typeface="Arial" panose="020B0604020202020204" pitchFamily="34" charset="0"/>
              <a:buChar char="•"/>
            </a:pPr>
            <a:r>
              <a:rPr lang="en-US" sz="2400" dirty="0" err="1">
                <a:solidFill>
                  <a:schemeClr val="tx1">
                    <a:lumMod val="75000"/>
                    <a:lumOff val="25000"/>
                  </a:schemeClr>
                </a:solidFill>
                <a:latin typeface="Merriweather"/>
              </a:rPr>
              <a:t>pojačano</a:t>
            </a:r>
            <a:r>
              <a:rPr lang="en-US" sz="2400" dirty="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znojenje</a:t>
            </a:r>
            <a:r>
              <a:rPr lang="en-US" sz="2400" dirty="0" smtClean="0">
                <a:solidFill>
                  <a:schemeClr val="tx1">
                    <a:lumMod val="75000"/>
                    <a:lumOff val="25000"/>
                  </a:schemeClr>
                </a:solidFill>
                <a:latin typeface="Merriweather"/>
              </a:rPr>
              <a:t>;</a:t>
            </a:r>
            <a:endParaRPr lang="en-US" sz="2400" dirty="0">
              <a:solidFill>
                <a:schemeClr val="tx1">
                  <a:lumMod val="75000"/>
                  <a:lumOff val="25000"/>
                </a:schemeClr>
              </a:solidFill>
              <a:latin typeface="Merriweather"/>
            </a:endParaRPr>
          </a:p>
          <a:p>
            <a:pPr marL="457200" indent="-457200">
              <a:buFont typeface="Arial" panose="020B0604020202020204" pitchFamily="34" charset="0"/>
              <a:buChar char="•"/>
            </a:pPr>
            <a:r>
              <a:rPr lang="en-US" sz="2400" dirty="0" err="1">
                <a:solidFill>
                  <a:schemeClr val="tx1">
                    <a:lumMod val="75000"/>
                    <a:lumOff val="25000"/>
                  </a:schemeClr>
                </a:solidFill>
                <a:latin typeface="Merriweather"/>
              </a:rPr>
              <a:t>drhtanje</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ili</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podrhtavanje</a:t>
            </a:r>
            <a:r>
              <a:rPr lang="en-US" sz="2400" dirty="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tela</a:t>
            </a:r>
            <a:r>
              <a:rPr lang="en-US" sz="2400" dirty="0" smtClean="0">
                <a:solidFill>
                  <a:schemeClr val="tx1">
                    <a:lumMod val="75000"/>
                    <a:lumOff val="25000"/>
                  </a:schemeClr>
                </a:solidFill>
                <a:latin typeface="Merriweather"/>
              </a:rPr>
              <a:t>;</a:t>
            </a:r>
            <a:endParaRPr lang="en-US" sz="2400" dirty="0">
              <a:solidFill>
                <a:schemeClr val="tx1">
                  <a:lumMod val="75000"/>
                  <a:lumOff val="25000"/>
                </a:schemeClr>
              </a:solidFill>
              <a:latin typeface="Merriweather"/>
            </a:endParaRPr>
          </a:p>
          <a:p>
            <a:pPr marL="457200" indent="-457200">
              <a:buFont typeface="Arial" panose="020B0604020202020204" pitchFamily="34" charset="0"/>
              <a:buChar char="•"/>
            </a:pPr>
            <a:r>
              <a:rPr lang="en-US" sz="2400" dirty="0" err="1" smtClean="0">
                <a:solidFill>
                  <a:schemeClr val="tx1">
                    <a:lumMod val="75000"/>
                    <a:lumOff val="25000"/>
                  </a:schemeClr>
                </a:solidFill>
                <a:latin typeface="Merriweather"/>
              </a:rPr>
              <a:t>trnjenje</a:t>
            </a:r>
            <a:r>
              <a:rPr lang="en-US" sz="2400" dirty="0" smtClean="0">
                <a:solidFill>
                  <a:schemeClr val="tx1">
                    <a:lumMod val="75000"/>
                    <a:lumOff val="25000"/>
                  </a:schemeClr>
                </a:solidFill>
                <a:latin typeface="Merriweather"/>
              </a:rPr>
              <a:t> </a:t>
            </a:r>
            <a:r>
              <a:rPr lang="en-US" sz="2400" dirty="0">
                <a:solidFill>
                  <a:schemeClr val="tx1">
                    <a:lumMod val="75000"/>
                    <a:lumOff val="25000"/>
                  </a:schemeClr>
                </a:solidFill>
                <a:latin typeface="Merriweather"/>
              </a:rPr>
              <a:t>u </a:t>
            </a:r>
            <a:r>
              <a:rPr lang="en-US" sz="2400" dirty="0" err="1">
                <a:solidFill>
                  <a:schemeClr val="tx1">
                    <a:lumMod val="75000"/>
                    <a:lumOff val="25000"/>
                  </a:schemeClr>
                </a:solidFill>
                <a:latin typeface="Merriweather"/>
              </a:rPr>
              <a:t>nekim</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delovima</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tela</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žmarci</a:t>
            </a:r>
            <a:r>
              <a:rPr lang="en-US" sz="2400" dirty="0" smtClean="0">
                <a:solidFill>
                  <a:schemeClr val="tx1">
                    <a:lumMod val="75000"/>
                    <a:lumOff val="25000"/>
                  </a:schemeClr>
                </a:solidFill>
                <a:latin typeface="Merriweather"/>
              </a:rPr>
              <a:t>”;</a:t>
            </a:r>
            <a:endParaRPr lang="en-US" sz="2400" dirty="0">
              <a:solidFill>
                <a:schemeClr val="tx1">
                  <a:lumMod val="75000"/>
                  <a:lumOff val="25000"/>
                </a:schemeClr>
              </a:solidFill>
              <a:latin typeface="Merriweather"/>
            </a:endParaRPr>
          </a:p>
          <a:p>
            <a:pPr marL="457200" indent="-457200">
              <a:buFont typeface="Arial" panose="020B0604020202020204" pitchFamily="34" charset="0"/>
              <a:buChar char="•"/>
            </a:pPr>
            <a:r>
              <a:rPr lang="en-US" sz="2400" dirty="0" err="1">
                <a:solidFill>
                  <a:schemeClr val="tx1">
                    <a:lumMod val="75000"/>
                    <a:lumOff val="25000"/>
                  </a:schemeClr>
                </a:solidFill>
                <a:latin typeface="Merriweather"/>
              </a:rPr>
              <a:t>mučninu</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nemir</a:t>
            </a:r>
            <a:r>
              <a:rPr lang="en-US" sz="2400" dirty="0">
                <a:solidFill>
                  <a:schemeClr val="tx1">
                    <a:lumMod val="75000"/>
                    <a:lumOff val="25000"/>
                  </a:schemeClr>
                </a:solidFill>
                <a:latin typeface="Merriweather"/>
              </a:rPr>
              <a:t> u </a:t>
            </a:r>
            <a:r>
              <a:rPr lang="en-US" sz="2400" dirty="0" err="1">
                <a:solidFill>
                  <a:schemeClr val="tx1">
                    <a:lumMod val="75000"/>
                    <a:lumOff val="25000"/>
                  </a:schemeClr>
                </a:solidFill>
                <a:latin typeface="Merriweather"/>
              </a:rPr>
              <a:t>stomaku</a:t>
            </a:r>
            <a:r>
              <a:rPr lang="en-US" sz="2400" dirty="0">
                <a:solidFill>
                  <a:schemeClr val="tx1">
                    <a:lumMod val="75000"/>
                    <a:lumOff val="25000"/>
                  </a:schemeClr>
                </a:solidFill>
                <a:latin typeface="Merriweather"/>
              </a:rPr>
              <a:t> (</a:t>
            </a:r>
            <a:r>
              <a:rPr lang="en-US" sz="2400" dirty="0" err="1">
                <a:solidFill>
                  <a:schemeClr val="tx1">
                    <a:lumMod val="75000"/>
                    <a:lumOff val="25000"/>
                  </a:schemeClr>
                </a:solidFill>
                <a:latin typeface="Merriweather"/>
              </a:rPr>
              <a:t>želucu</a:t>
            </a:r>
            <a:r>
              <a:rPr lang="en-US" sz="2400" dirty="0" smtClean="0">
                <a:solidFill>
                  <a:schemeClr val="tx1">
                    <a:lumMod val="75000"/>
                    <a:lumOff val="25000"/>
                  </a:schemeClr>
                </a:solidFill>
                <a:latin typeface="Merriweather"/>
              </a:rPr>
              <a:t>);</a:t>
            </a:r>
            <a:endParaRPr lang="en-US" sz="2400" dirty="0">
              <a:solidFill>
                <a:schemeClr val="tx1">
                  <a:lumMod val="75000"/>
                  <a:lumOff val="25000"/>
                </a:schemeClr>
              </a:solidFill>
              <a:latin typeface="Merriweather"/>
            </a:endParaRPr>
          </a:p>
          <a:p>
            <a:pPr marL="457200" indent="-457200">
              <a:buFont typeface="Arial" panose="020B0604020202020204" pitchFamily="34" charset="0"/>
              <a:buChar char="•"/>
            </a:pPr>
            <a:r>
              <a:rPr lang="en-US" sz="2400" dirty="0" err="1">
                <a:solidFill>
                  <a:schemeClr val="tx1">
                    <a:lumMod val="75000"/>
                    <a:lumOff val="25000"/>
                  </a:schemeClr>
                </a:solidFill>
                <a:latin typeface="Merriweather"/>
              </a:rPr>
              <a:t>v</a:t>
            </a:r>
            <a:r>
              <a:rPr lang="en-US" sz="2400" dirty="0" err="1" smtClean="0">
                <a:solidFill>
                  <a:schemeClr val="tx1">
                    <a:lumMod val="75000"/>
                    <a:lumOff val="25000"/>
                  </a:schemeClr>
                </a:solidFill>
                <a:latin typeface="Merriweather"/>
              </a:rPr>
              <a:t>rtoglavicu</a:t>
            </a:r>
            <a:r>
              <a:rPr lang="en-US" sz="2400" dirty="0" smtClean="0">
                <a:solidFill>
                  <a:schemeClr val="tx1">
                    <a:lumMod val="75000"/>
                    <a:lumOff val="25000"/>
                  </a:schemeClr>
                </a:solidFill>
                <a:latin typeface="Merriweather"/>
              </a:rPr>
              <a:t> </a:t>
            </a:r>
            <a:r>
              <a:rPr lang="en-US" sz="2400" dirty="0">
                <a:solidFill>
                  <a:schemeClr val="tx1">
                    <a:lumMod val="75000"/>
                    <a:lumOff val="25000"/>
                  </a:schemeClr>
                </a:solidFill>
                <a:latin typeface="Merriweather"/>
              </a:rPr>
              <a:t>i</a:t>
            </a:r>
            <a:r>
              <a:rPr lang="en-US" sz="2400" dirty="0" smtClean="0">
                <a:solidFill>
                  <a:schemeClr val="tx1">
                    <a:lumMod val="75000"/>
                    <a:lumOff val="25000"/>
                  </a:schemeClr>
                </a:solidFill>
                <a:latin typeface="Merriweather"/>
              </a:rPr>
              <a:t> sl.</a:t>
            </a:r>
            <a:endParaRPr lang="en-US" sz="2400" dirty="0">
              <a:solidFill>
                <a:schemeClr val="tx1">
                  <a:lumMod val="75000"/>
                  <a:lumOff val="25000"/>
                </a:schemeClr>
              </a:solidFill>
              <a:latin typeface="Merriweather"/>
            </a:endParaRPr>
          </a:p>
        </p:txBody>
      </p:sp>
      <p:pic>
        <p:nvPicPr>
          <p:cNvPr id="6" name="Picture 5"/>
          <p:cNvPicPr>
            <a:picLocks noChangeAspect="1"/>
          </p:cNvPicPr>
          <p:nvPr/>
        </p:nvPicPr>
        <p:blipFill>
          <a:blip r:embed="rId2"/>
          <a:stretch>
            <a:fillRect/>
          </a:stretch>
        </p:blipFill>
        <p:spPr>
          <a:xfrm>
            <a:off x="9444250" y="4259997"/>
            <a:ext cx="2620300" cy="1835915"/>
          </a:xfrm>
          <a:prstGeom prst="rect">
            <a:avLst/>
          </a:prstGeom>
        </p:spPr>
      </p:pic>
      <p:sp>
        <p:nvSpPr>
          <p:cNvPr id="7" name="Rectangle 6"/>
          <p:cNvSpPr/>
          <p:nvPr/>
        </p:nvSpPr>
        <p:spPr>
          <a:xfrm>
            <a:off x="3008278" y="274343"/>
            <a:ext cx="9056272" cy="1200329"/>
          </a:xfrm>
          <a:prstGeom prst="rect">
            <a:avLst/>
          </a:prstGeom>
        </p:spPr>
        <p:txBody>
          <a:bodyPr wrap="square">
            <a:spAutoFit/>
          </a:bodyPr>
          <a:lstStyle/>
          <a:p>
            <a:pPr algn="r"/>
            <a:r>
              <a:rPr lang="en-US" sz="3600" b="1" dirty="0" err="1">
                <a:solidFill>
                  <a:schemeClr val="tx1">
                    <a:lumMod val="75000"/>
                    <a:lumOff val="25000"/>
                  </a:schemeClr>
                </a:solidFill>
                <a:latin typeface="Merriweather"/>
              </a:rPr>
              <a:t>Šta</a:t>
            </a:r>
            <a:r>
              <a:rPr lang="en-US" sz="3600" b="1" dirty="0">
                <a:solidFill>
                  <a:schemeClr val="tx1">
                    <a:lumMod val="75000"/>
                    <a:lumOff val="25000"/>
                  </a:schemeClr>
                </a:solidFill>
                <a:latin typeface="Merriweather"/>
              </a:rPr>
              <a:t> se </a:t>
            </a:r>
            <a:r>
              <a:rPr lang="en-US" sz="3600" b="1" dirty="0" err="1">
                <a:solidFill>
                  <a:schemeClr val="tx1">
                    <a:lumMod val="75000"/>
                    <a:lumOff val="25000"/>
                  </a:schemeClr>
                </a:solidFill>
                <a:latin typeface="Merriweather"/>
              </a:rPr>
              <a:t>dešava</a:t>
            </a:r>
            <a:r>
              <a:rPr lang="en-US" sz="3600" b="1" dirty="0">
                <a:solidFill>
                  <a:schemeClr val="tx1">
                    <a:lumMod val="75000"/>
                    <a:lumOff val="25000"/>
                  </a:schemeClr>
                </a:solidFill>
                <a:latin typeface="Merriweather"/>
              </a:rPr>
              <a:t> u </a:t>
            </a:r>
            <a:r>
              <a:rPr lang="en-US" sz="3600" b="1" dirty="0" err="1">
                <a:solidFill>
                  <a:schemeClr val="tx1">
                    <a:lumMod val="75000"/>
                    <a:lumOff val="25000"/>
                  </a:schemeClr>
                </a:solidFill>
                <a:latin typeface="Merriweather"/>
              </a:rPr>
              <a:t>telu</a:t>
            </a:r>
            <a:r>
              <a:rPr lang="en-US" sz="3600" b="1" dirty="0">
                <a:solidFill>
                  <a:schemeClr val="tx1">
                    <a:lumMod val="75000"/>
                    <a:lumOff val="25000"/>
                  </a:schemeClr>
                </a:solidFill>
                <a:latin typeface="Merriweather"/>
              </a:rPr>
              <a:t> </a:t>
            </a:r>
            <a:r>
              <a:rPr lang="en-US" sz="3600" b="1" dirty="0" err="1">
                <a:solidFill>
                  <a:schemeClr val="tx1">
                    <a:lumMod val="75000"/>
                    <a:lumOff val="25000"/>
                  </a:schemeClr>
                </a:solidFill>
                <a:latin typeface="Merriweather"/>
              </a:rPr>
              <a:t>kada</a:t>
            </a:r>
            <a:r>
              <a:rPr lang="en-US" sz="3600" b="1" dirty="0">
                <a:solidFill>
                  <a:schemeClr val="tx1">
                    <a:lumMod val="75000"/>
                    <a:lumOff val="25000"/>
                  </a:schemeClr>
                </a:solidFill>
                <a:latin typeface="Merriweather"/>
              </a:rPr>
              <a:t> </a:t>
            </a:r>
            <a:r>
              <a:rPr lang="en-US" sz="3600" b="1" dirty="0" err="1">
                <a:solidFill>
                  <a:schemeClr val="tx1">
                    <a:lumMod val="75000"/>
                    <a:lumOff val="25000"/>
                  </a:schemeClr>
                </a:solidFill>
                <a:latin typeface="Merriweather"/>
              </a:rPr>
              <a:t>smo</a:t>
            </a:r>
            <a:r>
              <a:rPr lang="en-US" sz="3600" b="1" dirty="0">
                <a:solidFill>
                  <a:schemeClr val="tx1">
                    <a:lumMod val="75000"/>
                    <a:lumOff val="25000"/>
                  </a:schemeClr>
                </a:solidFill>
                <a:latin typeface="Merriweather"/>
              </a:rPr>
              <a:t> </a:t>
            </a:r>
            <a:endParaRPr lang="en-US" sz="3600" b="1" dirty="0" smtClean="0">
              <a:solidFill>
                <a:schemeClr val="tx1">
                  <a:lumMod val="75000"/>
                  <a:lumOff val="25000"/>
                </a:schemeClr>
              </a:solidFill>
              <a:latin typeface="Merriweather"/>
            </a:endParaRPr>
          </a:p>
          <a:p>
            <a:pPr algn="r"/>
            <a:r>
              <a:rPr lang="en-US" sz="3600" b="1" dirty="0" err="1">
                <a:solidFill>
                  <a:schemeClr val="tx1">
                    <a:lumMod val="75000"/>
                    <a:lumOff val="25000"/>
                  </a:schemeClr>
                </a:solidFill>
                <a:latin typeface="Merriweather"/>
              </a:rPr>
              <a:t>u</a:t>
            </a:r>
            <a:r>
              <a:rPr lang="en-US" sz="3600" b="1" dirty="0" err="1" smtClean="0">
                <a:solidFill>
                  <a:schemeClr val="tx1">
                    <a:lumMod val="75000"/>
                    <a:lumOff val="25000"/>
                  </a:schemeClr>
                </a:solidFill>
                <a:latin typeface="Merriweather"/>
              </a:rPr>
              <a:t>plašeni</a:t>
            </a:r>
            <a:r>
              <a:rPr lang="en-US" sz="3600" b="1" dirty="0" smtClean="0">
                <a:solidFill>
                  <a:schemeClr val="tx1">
                    <a:lumMod val="75000"/>
                    <a:lumOff val="25000"/>
                  </a:schemeClr>
                </a:solidFill>
                <a:latin typeface="Merriweather"/>
              </a:rPr>
              <a:t>/</a:t>
            </a:r>
            <a:r>
              <a:rPr lang="en-US" sz="3600" b="1" dirty="0" err="1" smtClean="0">
                <a:solidFill>
                  <a:schemeClr val="tx1">
                    <a:lumMod val="75000"/>
                    <a:lumOff val="25000"/>
                  </a:schemeClr>
                </a:solidFill>
                <a:latin typeface="Merriweather"/>
              </a:rPr>
              <a:t>anksiozni</a:t>
            </a:r>
            <a:r>
              <a:rPr lang="en-US" sz="3600" b="1" dirty="0" smtClean="0">
                <a:solidFill>
                  <a:schemeClr val="tx1">
                    <a:lumMod val="75000"/>
                    <a:lumOff val="25000"/>
                  </a:schemeClr>
                </a:solidFill>
                <a:latin typeface="Merriweather"/>
              </a:rPr>
              <a:t>?</a:t>
            </a:r>
            <a:endParaRPr lang="en-US" sz="3600" b="1" dirty="0">
              <a:solidFill>
                <a:schemeClr val="tx1">
                  <a:lumMod val="75000"/>
                  <a:lumOff val="25000"/>
                </a:schemeClr>
              </a:solidFill>
              <a:latin typeface="Merriweather"/>
            </a:endParaRPr>
          </a:p>
        </p:txBody>
      </p:sp>
    </p:spTree>
    <p:extLst>
      <p:ext uri="{BB962C8B-B14F-4D97-AF65-F5344CB8AC3E}">
        <p14:creationId xmlns:p14="http://schemas.microsoft.com/office/powerpoint/2010/main" val="337566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66230" y="1820808"/>
            <a:ext cx="8525436"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erriweather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tx1">
                    <a:lumMod val="75000"/>
                    <a:lumOff val="25000"/>
                  </a:schemeClr>
                </a:solidFill>
                <a:latin typeface="Merriweather"/>
              </a:rPr>
              <a:t>Pored toga </a:t>
            </a:r>
            <a:r>
              <a:rPr lang="en-US" sz="2400" dirty="0" err="1" smtClean="0">
                <a:solidFill>
                  <a:schemeClr val="tx1">
                    <a:lumMod val="75000"/>
                    <a:lumOff val="25000"/>
                  </a:schemeClr>
                </a:solidFill>
                <a:latin typeface="Merriweather"/>
              </a:rPr>
              <a:t>kada</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smo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uplašeni</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ili</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zabrinuti</a:t>
            </a:r>
            <a:r>
              <a:rPr lang="en-US" sz="2400" dirty="0" smtClean="0">
                <a:solidFill>
                  <a:schemeClr val="tx1">
                    <a:lumMod val="75000"/>
                    <a:lumOff val="25000"/>
                  </a:schemeClr>
                </a:solidFill>
                <a:latin typeface="Merriweather"/>
              </a:rPr>
              <a:t>:</a:t>
            </a:r>
          </a:p>
          <a:p>
            <a:r>
              <a:rPr lang="en-US" sz="2400" dirty="0" smtClean="0">
                <a:solidFill>
                  <a:schemeClr val="tx1">
                    <a:lumMod val="75000"/>
                    <a:lumOff val="25000"/>
                  </a:schemeClr>
                </a:solidFill>
                <a:latin typeface="Merriweather"/>
              </a:rPr>
              <a:t>ne </a:t>
            </a:r>
            <a:r>
              <a:rPr lang="en-US" sz="2400" dirty="0" err="1" smtClean="0">
                <a:solidFill>
                  <a:schemeClr val="tx1">
                    <a:lumMod val="75000"/>
                    <a:lumOff val="25000"/>
                  </a:schemeClr>
                </a:solidFill>
                <a:latin typeface="Merriweather"/>
              </a:rPr>
              <a:t>možemo</a:t>
            </a:r>
            <a:r>
              <a:rPr lang="en-US" sz="2400" dirty="0" smtClean="0">
                <a:solidFill>
                  <a:schemeClr val="tx1">
                    <a:lumMod val="75000"/>
                    <a:lumOff val="25000"/>
                  </a:schemeClr>
                </a:solidFill>
                <a:latin typeface="Merriweather"/>
              </a:rPr>
              <a:t> da se </a:t>
            </a:r>
            <a:r>
              <a:rPr lang="en-US" sz="2400" dirty="0" err="1" smtClean="0">
                <a:solidFill>
                  <a:schemeClr val="tx1">
                    <a:lumMod val="75000"/>
                    <a:lumOff val="25000"/>
                  </a:schemeClr>
                </a:solidFill>
                <a:latin typeface="Merriweather"/>
              </a:rPr>
              <a:t>koncentrišemo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na</a:t>
            </a:r>
            <a:r>
              <a:rPr lang="en-US" sz="2400" dirty="0" smtClean="0">
                <a:solidFill>
                  <a:schemeClr val="tx1">
                    <a:lumMod val="75000"/>
                    <a:lumOff val="25000"/>
                  </a:schemeClr>
                </a:solidFill>
                <a:latin typeface="Merriweather"/>
              </a:rPr>
              <a:t> ono </a:t>
            </a:r>
            <a:r>
              <a:rPr lang="en-US" sz="2400" dirty="0" err="1" smtClean="0">
                <a:solidFill>
                  <a:schemeClr val="tx1">
                    <a:lumMod val="75000"/>
                    <a:lumOff val="25000"/>
                  </a:schemeClr>
                </a:solidFill>
                <a:latin typeface="Merriweather"/>
              </a:rPr>
              <a:t>što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radimo</a:t>
            </a:r>
            <a:r>
              <a:rPr lang="en-US" sz="2400" dirty="0" smtClean="0">
                <a:solidFill>
                  <a:schemeClr val="tx1">
                    <a:lumMod val="75000"/>
                    <a:lumOff val="25000"/>
                  </a:schemeClr>
                </a:solidFill>
                <a:latin typeface="Merriweather"/>
              </a:rPr>
              <a:t>, o </a:t>
            </a:r>
            <a:r>
              <a:rPr lang="en-US" sz="2400" dirty="0" err="1" smtClean="0">
                <a:solidFill>
                  <a:schemeClr val="tx1">
                    <a:lumMod val="75000"/>
                    <a:lumOff val="25000"/>
                  </a:schemeClr>
                </a:solidFill>
                <a:latin typeface="Merriweather"/>
              </a:rPr>
              <a:t>čemu</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govorimo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imamo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utisak</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kao</a:t>
            </a:r>
            <a:r>
              <a:rPr lang="en-US" sz="2400" dirty="0" smtClean="0">
                <a:solidFill>
                  <a:schemeClr val="tx1">
                    <a:lumMod val="75000"/>
                    <a:lumOff val="25000"/>
                  </a:schemeClr>
                </a:solidFill>
                <a:latin typeface="Merriweather"/>
              </a:rPr>
              <a:t> da </a:t>
            </a:r>
            <a:r>
              <a:rPr lang="en-US" sz="2400" dirty="0" err="1" smtClean="0">
                <a:solidFill>
                  <a:schemeClr val="tx1">
                    <a:lumMod val="75000"/>
                    <a:lumOff val="25000"/>
                  </a:schemeClr>
                </a:solidFill>
                <a:latin typeface="Merriweather"/>
              </a:rPr>
              <a:t>nam</a:t>
            </a:r>
            <a:r>
              <a:rPr lang="en-US" sz="2400" dirty="0" smtClean="0">
                <a:solidFill>
                  <a:schemeClr val="tx1">
                    <a:lumMod val="75000"/>
                    <a:lumOff val="25000"/>
                  </a:schemeClr>
                </a:solidFill>
                <a:latin typeface="Merriweather"/>
              </a:rPr>
              <a:t> je </a:t>
            </a:r>
            <a:r>
              <a:rPr lang="en-US" sz="2400" dirty="0" err="1" smtClean="0">
                <a:solidFill>
                  <a:schemeClr val="tx1">
                    <a:lumMod val="75000"/>
                    <a:lumOff val="25000"/>
                  </a:schemeClr>
                </a:solidFill>
                <a:latin typeface="Merriweather"/>
              </a:rPr>
              <a:t>glava</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prazna</a:t>
            </a:r>
            <a:r>
              <a:rPr lang="en-US" sz="2400" dirty="0" smtClean="0">
                <a:solidFill>
                  <a:schemeClr val="tx1">
                    <a:lumMod val="75000"/>
                    <a:lumOff val="25000"/>
                  </a:schemeClr>
                </a:solidFill>
                <a:latin typeface="Merriweather"/>
              </a:rPr>
              <a:t>”</a:t>
            </a:r>
            <a:r>
              <a:rPr lang="en-US" sz="2400" dirty="0">
                <a:solidFill>
                  <a:schemeClr val="tx1">
                    <a:lumMod val="75000"/>
                    <a:lumOff val="25000"/>
                  </a:schemeClr>
                </a:solidFill>
                <a:latin typeface="Merriweather"/>
              </a:rPr>
              <a:t>;</a:t>
            </a:r>
            <a:endParaRPr lang="en-US" sz="2400" dirty="0" smtClean="0">
              <a:solidFill>
                <a:schemeClr val="tx1">
                  <a:lumMod val="75000"/>
                  <a:lumOff val="25000"/>
                </a:schemeClr>
              </a:solidFill>
              <a:latin typeface="Merriweather"/>
            </a:endParaRPr>
          </a:p>
          <a:p>
            <a:r>
              <a:rPr lang="en-US" sz="2400" dirty="0" err="1" smtClean="0">
                <a:solidFill>
                  <a:schemeClr val="tx1">
                    <a:lumMod val="75000"/>
                    <a:lumOff val="25000"/>
                  </a:schemeClr>
                </a:solidFill>
                <a:latin typeface="Merriweather"/>
              </a:rPr>
              <a:t>otežano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donosimo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odluke</a:t>
            </a:r>
            <a:r>
              <a:rPr lang="en-US" sz="2400" dirty="0">
                <a:solidFill>
                  <a:schemeClr val="tx1">
                    <a:lumMod val="75000"/>
                    <a:lumOff val="25000"/>
                  </a:schemeClr>
                </a:solidFill>
                <a:latin typeface="Merriweather"/>
              </a:rPr>
              <a:t>;</a:t>
            </a:r>
            <a:endParaRPr lang="en-US" sz="2400" dirty="0" smtClean="0">
              <a:solidFill>
                <a:schemeClr val="tx1">
                  <a:lumMod val="75000"/>
                  <a:lumOff val="25000"/>
                </a:schemeClr>
              </a:solidFill>
              <a:latin typeface="Merriweather"/>
            </a:endParaRPr>
          </a:p>
          <a:p>
            <a:r>
              <a:rPr lang="en-US" sz="2400" dirty="0" err="1" smtClean="0">
                <a:solidFill>
                  <a:schemeClr val="tx1">
                    <a:lumMod val="75000"/>
                    <a:lumOff val="25000"/>
                  </a:schemeClr>
                </a:solidFill>
                <a:latin typeface="Merriweather"/>
              </a:rPr>
              <a:t>lako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zaboravljamo</a:t>
            </a:r>
            <a:r>
              <a:rPr lang="en-US" sz="2400" dirty="0">
                <a:solidFill>
                  <a:schemeClr val="tx1">
                    <a:lumMod val="75000"/>
                    <a:lumOff val="25000"/>
                  </a:schemeClr>
                </a:solidFill>
                <a:latin typeface="Merriweather"/>
              </a:rPr>
              <a:t>;</a:t>
            </a:r>
            <a:endParaRPr lang="en-US" sz="2400" dirty="0" smtClean="0">
              <a:solidFill>
                <a:schemeClr val="tx1">
                  <a:lumMod val="75000"/>
                  <a:lumOff val="25000"/>
                </a:schemeClr>
              </a:solidFill>
              <a:latin typeface="Merriweather"/>
            </a:endParaRPr>
          </a:p>
          <a:p>
            <a:r>
              <a:rPr lang="en-US" sz="2400" dirty="0" err="1" smtClean="0">
                <a:solidFill>
                  <a:schemeClr val="tx1">
                    <a:lumMod val="75000"/>
                    <a:lumOff val="25000"/>
                  </a:schemeClr>
                </a:solidFill>
                <a:latin typeface="Merriweather"/>
              </a:rPr>
              <a:t>radimo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neke</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besmislne</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radnje</a:t>
            </a:r>
            <a:r>
              <a:rPr lang="en-US" sz="2400" dirty="0">
                <a:solidFill>
                  <a:schemeClr val="tx1">
                    <a:lumMod val="75000"/>
                    <a:lumOff val="25000"/>
                  </a:schemeClr>
                </a:solidFill>
                <a:latin typeface="Merriweather"/>
              </a:rPr>
              <a:t>;</a:t>
            </a:r>
            <a:endParaRPr lang="en-US" sz="2400" dirty="0" smtClean="0">
              <a:solidFill>
                <a:schemeClr val="tx1">
                  <a:lumMod val="75000"/>
                  <a:lumOff val="25000"/>
                </a:schemeClr>
              </a:solidFill>
              <a:latin typeface="Merriweather"/>
            </a:endParaRPr>
          </a:p>
          <a:p>
            <a:r>
              <a:rPr lang="en-US" sz="2400" dirty="0" err="1" smtClean="0">
                <a:solidFill>
                  <a:schemeClr val="tx1">
                    <a:lumMod val="75000"/>
                    <a:lumOff val="25000"/>
                  </a:schemeClr>
                </a:solidFill>
                <a:latin typeface="Merriweather"/>
              </a:rPr>
              <a:t>naglo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donosimo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i</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menja</a:t>
            </a:r>
            <a:r>
              <a:rPr lang="sr-Latn-RS" sz="2400" dirty="0" smtClean="0">
                <a:solidFill>
                  <a:schemeClr val="tx1">
                    <a:lumMod val="75000"/>
                    <a:lumOff val="25000"/>
                  </a:schemeClr>
                </a:solidFill>
                <a:latin typeface="Merriweather"/>
              </a:rPr>
              <a:t>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odluke</a:t>
            </a:r>
            <a:r>
              <a:rPr lang="en-US" sz="2400" dirty="0">
                <a:solidFill>
                  <a:schemeClr val="tx1">
                    <a:lumMod val="75000"/>
                    <a:lumOff val="25000"/>
                  </a:schemeClr>
                </a:solidFill>
                <a:latin typeface="Merriweather"/>
              </a:rPr>
              <a:t>;</a:t>
            </a:r>
            <a:endParaRPr lang="en-US" sz="2400" dirty="0" smtClean="0">
              <a:solidFill>
                <a:schemeClr val="tx1">
                  <a:lumMod val="75000"/>
                  <a:lumOff val="25000"/>
                </a:schemeClr>
              </a:solidFill>
              <a:latin typeface="Merriweather"/>
            </a:endParaRPr>
          </a:p>
          <a:p>
            <a:r>
              <a:rPr lang="en-US" sz="2400" dirty="0" err="1" smtClean="0">
                <a:solidFill>
                  <a:schemeClr val="tx1">
                    <a:lumMod val="75000"/>
                    <a:lumOff val="25000"/>
                  </a:schemeClr>
                </a:solidFill>
                <a:latin typeface="Merriweather"/>
              </a:rPr>
              <a:t>impulsivni</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smo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ili</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čak</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agresivni</a:t>
            </a:r>
            <a:r>
              <a:rPr lang="en-US" sz="2400" dirty="0">
                <a:solidFill>
                  <a:schemeClr val="tx1">
                    <a:lumMod val="75000"/>
                    <a:lumOff val="25000"/>
                  </a:schemeClr>
                </a:solidFill>
                <a:latin typeface="Merriweather"/>
              </a:rPr>
              <a:t>;</a:t>
            </a:r>
            <a:endParaRPr lang="en-US" sz="2400" dirty="0" smtClean="0">
              <a:solidFill>
                <a:schemeClr val="tx1">
                  <a:lumMod val="75000"/>
                  <a:lumOff val="25000"/>
                </a:schemeClr>
              </a:solidFill>
              <a:latin typeface="Merriweather"/>
            </a:endParaRPr>
          </a:p>
          <a:p>
            <a:r>
              <a:rPr lang="en-US" sz="2400" dirty="0" err="1" smtClean="0">
                <a:solidFill>
                  <a:schemeClr val="tx1">
                    <a:lumMod val="75000"/>
                    <a:lumOff val="25000"/>
                  </a:schemeClr>
                </a:solidFill>
                <a:latin typeface="Merriweather"/>
              </a:rPr>
              <a:t>postajemo</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pasivni</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povlačimo</a:t>
            </a:r>
            <a:r>
              <a:rPr lang="en-US" sz="2400" dirty="0" smtClean="0">
                <a:solidFill>
                  <a:schemeClr val="tx1">
                    <a:lumMod val="75000"/>
                    <a:lumOff val="25000"/>
                  </a:schemeClr>
                </a:solidFill>
                <a:latin typeface="Merriweather"/>
              </a:rPr>
              <a:t> se</a:t>
            </a:r>
            <a:r>
              <a:rPr lang="sr-Latn-RS" sz="2400" dirty="0" smtClean="0">
                <a:solidFill>
                  <a:schemeClr val="tx1">
                    <a:lumMod val="75000"/>
                    <a:lumOff val="25000"/>
                  </a:schemeClr>
                </a:solidFill>
                <a:latin typeface="Merriweather"/>
              </a:rPr>
              <a:t>.</a:t>
            </a:r>
            <a:endParaRPr lang="en-US" sz="2400" dirty="0">
              <a:solidFill>
                <a:schemeClr val="tx1">
                  <a:lumMod val="75000"/>
                  <a:lumOff val="25000"/>
                </a:schemeClr>
              </a:solidFill>
              <a:latin typeface="Merriweather"/>
            </a:endParaRPr>
          </a:p>
        </p:txBody>
      </p:sp>
      <p:sp>
        <p:nvSpPr>
          <p:cNvPr id="5" name="Rectangle 4"/>
          <p:cNvSpPr/>
          <p:nvPr/>
        </p:nvSpPr>
        <p:spPr>
          <a:xfrm>
            <a:off x="3008278" y="292272"/>
            <a:ext cx="8783388" cy="1200329"/>
          </a:xfrm>
          <a:prstGeom prst="rect">
            <a:avLst/>
          </a:prstGeom>
        </p:spPr>
        <p:txBody>
          <a:bodyPr wrap="square">
            <a:spAutoFit/>
          </a:bodyPr>
          <a:lstStyle/>
          <a:p>
            <a:pPr algn="r"/>
            <a:r>
              <a:rPr lang="en-US" sz="3600" b="1" dirty="0" err="1">
                <a:solidFill>
                  <a:schemeClr val="tx1">
                    <a:lumMod val="75000"/>
                    <a:lumOff val="25000"/>
                  </a:schemeClr>
                </a:solidFill>
                <a:latin typeface="Merriweather"/>
              </a:rPr>
              <a:t>Šta</a:t>
            </a:r>
            <a:r>
              <a:rPr lang="en-US" sz="3600" b="1" dirty="0">
                <a:solidFill>
                  <a:schemeClr val="tx1">
                    <a:lumMod val="75000"/>
                    <a:lumOff val="25000"/>
                  </a:schemeClr>
                </a:solidFill>
                <a:latin typeface="Merriweather"/>
              </a:rPr>
              <a:t> se </a:t>
            </a:r>
            <a:r>
              <a:rPr lang="en-US" sz="3600" b="1" dirty="0" err="1" smtClean="0">
                <a:solidFill>
                  <a:schemeClr val="tx1">
                    <a:lumMod val="75000"/>
                    <a:lumOff val="25000"/>
                  </a:schemeClr>
                </a:solidFill>
                <a:latin typeface="Merriweather"/>
              </a:rPr>
              <a:t>još</a:t>
            </a:r>
            <a:r>
              <a:rPr lang="en-US" sz="3600" b="1" dirty="0" smtClean="0">
                <a:solidFill>
                  <a:schemeClr val="tx1">
                    <a:lumMod val="75000"/>
                    <a:lumOff val="25000"/>
                  </a:schemeClr>
                </a:solidFill>
                <a:latin typeface="Merriweather"/>
              </a:rPr>
              <a:t> </a:t>
            </a:r>
            <a:r>
              <a:rPr lang="en-US" sz="3600" b="1" dirty="0" err="1" smtClean="0">
                <a:solidFill>
                  <a:schemeClr val="tx1">
                    <a:lumMod val="75000"/>
                    <a:lumOff val="25000"/>
                  </a:schemeClr>
                </a:solidFill>
                <a:latin typeface="Merriweather"/>
              </a:rPr>
              <a:t>dešava</a:t>
            </a:r>
            <a:r>
              <a:rPr lang="en-US" sz="3600" b="1" dirty="0" smtClean="0">
                <a:solidFill>
                  <a:schemeClr val="tx1">
                    <a:lumMod val="75000"/>
                    <a:lumOff val="25000"/>
                  </a:schemeClr>
                </a:solidFill>
                <a:latin typeface="Merriweather"/>
              </a:rPr>
              <a:t> </a:t>
            </a:r>
            <a:r>
              <a:rPr lang="en-US" sz="3600" b="1" dirty="0" err="1" smtClean="0">
                <a:solidFill>
                  <a:schemeClr val="tx1">
                    <a:lumMod val="75000"/>
                    <a:lumOff val="25000"/>
                  </a:schemeClr>
                </a:solidFill>
                <a:latin typeface="Merriweather"/>
              </a:rPr>
              <a:t>kada</a:t>
            </a:r>
            <a:r>
              <a:rPr lang="en-US" sz="3600" b="1" dirty="0" smtClean="0">
                <a:solidFill>
                  <a:schemeClr val="tx1">
                    <a:lumMod val="75000"/>
                    <a:lumOff val="25000"/>
                  </a:schemeClr>
                </a:solidFill>
                <a:latin typeface="Merriweather"/>
              </a:rPr>
              <a:t> </a:t>
            </a:r>
            <a:r>
              <a:rPr lang="en-US" sz="3600" b="1" dirty="0" err="1">
                <a:solidFill>
                  <a:schemeClr val="tx1">
                    <a:lumMod val="75000"/>
                    <a:lumOff val="25000"/>
                  </a:schemeClr>
                </a:solidFill>
                <a:latin typeface="Merriweather"/>
              </a:rPr>
              <a:t>smo</a:t>
            </a:r>
            <a:r>
              <a:rPr lang="en-US" sz="3600" b="1" dirty="0">
                <a:solidFill>
                  <a:schemeClr val="tx1">
                    <a:lumMod val="75000"/>
                    <a:lumOff val="25000"/>
                  </a:schemeClr>
                </a:solidFill>
                <a:latin typeface="Merriweather"/>
              </a:rPr>
              <a:t> </a:t>
            </a:r>
            <a:r>
              <a:rPr lang="en-US" sz="3600" b="1" dirty="0" err="1" smtClean="0">
                <a:solidFill>
                  <a:schemeClr val="tx1">
                    <a:lumMod val="75000"/>
                    <a:lumOff val="25000"/>
                  </a:schemeClr>
                </a:solidFill>
                <a:latin typeface="Merriweather"/>
              </a:rPr>
              <a:t>uplašeni</a:t>
            </a:r>
            <a:r>
              <a:rPr lang="en-US" sz="3600" b="1" dirty="0" smtClean="0">
                <a:solidFill>
                  <a:schemeClr val="tx1">
                    <a:lumMod val="75000"/>
                    <a:lumOff val="25000"/>
                  </a:schemeClr>
                </a:solidFill>
                <a:latin typeface="Merriweather"/>
              </a:rPr>
              <a:t>/</a:t>
            </a:r>
            <a:r>
              <a:rPr lang="en-US" sz="3600" b="1" dirty="0" err="1" smtClean="0">
                <a:solidFill>
                  <a:schemeClr val="tx1">
                    <a:lumMod val="75000"/>
                    <a:lumOff val="25000"/>
                  </a:schemeClr>
                </a:solidFill>
                <a:latin typeface="Merriweather"/>
              </a:rPr>
              <a:t>anksiozni</a:t>
            </a:r>
            <a:r>
              <a:rPr lang="en-US" sz="3600" b="1" dirty="0" smtClean="0">
                <a:solidFill>
                  <a:schemeClr val="tx1">
                    <a:lumMod val="75000"/>
                    <a:lumOff val="25000"/>
                  </a:schemeClr>
                </a:solidFill>
                <a:latin typeface="Merriweather"/>
              </a:rPr>
              <a:t>?</a:t>
            </a:r>
            <a:endParaRPr lang="en-US" sz="3600" dirty="0">
              <a:solidFill>
                <a:schemeClr val="tx1">
                  <a:lumMod val="75000"/>
                  <a:lumOff val="25000"/>
                </a:schemeClr>
              </a:solidFill>
              <a:latin typeface="Merriweather"/>
            </a:endParaRPr>
          </a:p>
        </p:txBody>
      </p:sp>
    </p:spTree>
    <p:extLst>
      <p:ext uri="{BB962C8B-B14F-4D97-AF65-F5344CB8AC3E}">
        <p14:creationId xmlns:p14="http://schemas.microsoft.com/office/powerpoint/2010/main" val="153915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37969" y="187705"/>
            <a:ext cx="9254031" cy="1190720"/>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erriweather Light" pitchFamily="2" charset="77"/>
                <a:ea typeface="+mj-ea"/>
                <a:cs typeface="+mj-cs"/>
              </a:defRPr>
            </a:lvl1pPr>
          </a:lstStyle>
          <a:p>
            <a:pPr algn="r"/>
            <a:r>
              <a:rPr lang="en-US" sz="3600" dirty="0" err="1" smtClean="0">
                <a:solidFill>
                  <a:schemeClr val="tx1">
                    <a:lumMod val="75000"/>
                    <a:lumOff val="25000"/>
                  </a:schemeClr>
                </a:solidFill>
                <a:latin typeface="Merriweather"/>
              </a:rPr>
              <a:t>Zašto</a:t>
            </a:r>
            <a:r>
              <a:rPr lang="en-US" sz="3600" dirty="0" smtClean="0">
                <a:solidFill>
                  <a:schemeClr val="tx1">
                    <a:lumMod val="75000"/>
                    <a:lumOff val="25000"/>
                  </a:schemeClr>
                </a:solidFill>
                <a:latin typeface="Merriweather"/>
              </a:rPr>
              <a:t> </a:t>
            </a:r>
            <a:r>
              <a:rPr lang="en-US" sz="3600" dirty="0" err="1" smtClean="0">
                <a:solidFill>
                  <a:schemeClr val="tx1">
                    <a:lumMod val="75000"/>
                    <a:lumOff val="25000"/>
                  </a:schemeClr>
                </a:solidFill>
                <a:latin typeface="Merriweather"/>
              </a:rPr>
              <a:t>nam</a:t>
            </a:r>
            <a:r>
              <a:rPr lang="en-US" sz="3600" dirty="0" smtClean="0">
                <a:solidFill>
                  <a:schemeClr val="tx1">
                    <a:lumMod val="75000"/>
                    <a:lumOff val="25000"/>
                  </a:schemeClr>
                </a:solidFill>
                <a:latin typeface="Merriweather"/>
              </a:rPr>
              <a:t> se </a:t>
            </a:r>
            <a:r>
              <a:rPr lang="en-US" sz="3600" dirty="0" err="1" smtClean="0">
                <a:solidFill>
                  <a:schemeClr val="tx1">
                    <a:lumMod val="75000"/>
                    <a:lumOff val="25000"/>
                  </a:schemeClr>
                </a:solidFill>
                <a:latin typeface="Merriweather"/>
              </a:rPr>
              <a:t>sve</a:t>
            </a:r>
            <a:r>
              <a:rPr lang="en-US" sz="3600" dirty="0" smtClean="0">
                <a:solidFill>
                  <a:schemeClr val="tx1">
                    <a:lumMod val="75000"/>
                    <a:lumOff val="25000"/>
                  </a:schemeClr>
                </a:solidFill>
                <a:latin typeface="Merriweather"/>
              </a:rPr>
              <a:t> </a:t>
            </a:r>
            <a:r>
              <a:rPr lang="en-US" sz="3600" dirty="0" err="1" smtClean="0">
                <a:solidFill>
                  <a:schemeClr val="tx1">
                    <a:lumMod val="75000"/>
                    <a:lumOff val="25000"/>
                  </a:schemeClr>
                </a:solidFill>
                <a:latin typeface="Merriweather"/>
              </a:rPr>
              <a:t>ovo</a:t>
            </a:r>
            <a:r>
              <a:rPr lang="en-US" sz="3600" dirty="0" smtClean="0">
                <a:solidFill>
                  <a:schemeClr val="tx1">
                    <a:lumMod val="75000"/>
                    <a:lumOff val="25000"/>
                  </a:schemeClr>
                </a:solidFill>
                <a:latin typeface="Merriweather"/>
              </a:rPr>
              <a:t> </a:t>
            </a:r>
            <a:r>
              <a:rPr lang="en-US" sz="3600" dirty="0" err="1" smtClean="0">
                <a:solidFill>
                  <a:schemeClr val="tx1">
                    <a:lumMod val="75000"/>
                    <a:lumOff val="25000"/>
                  </a:schemeClr>
                </a:solidFill>
                <a:latin typeface="Merriweather"/>
              </a:rPr>
              <a:t>dešava</a:t>
            </a:r>
            <a:r>
              <a:rPr lang="en-US" sz="3600" dirty="0" smtClean="0">
                <a:solidFill>
                  <a:schemeClr val="tx1">
                    <a:lumMod val="75000"/>
                    <a:lumOff val="25000"/>
                  </a:schemeClr>
                </a:solidFill>
                <a:latin typeface="Merriweather"/>
              </a:rPr>
              <a:t> </a:t>
            </a:r>
            <a:r>
              <a:rPr lang="en-US" sz="3600" dirty="0" err="1" smtClean="0">
                <a:solidFill>
                  <a:schemeClr val="tx1">
                    <a:lumMod val="75000"/>
                    <a:lumOff val="25000"/>
                  </a:schemeClr>
                </a:solidFill>
                <a:latin typeface="Merriweather"/>
              </a:rPr>
              <a:t>kada</a:t>
            </a:r>
            <a:r>
              <a:rPr lang="en-US" sz="3600" dirty="0" smtClean="0">
                <a:solidFill>
                  <a:schemeClr val="tx1">
                    <a:lumMod val="75000"/>
                    <a:lumOff val="25000"/>
                  </a:schemeClr>
                </a:solidFill>
                <a:latin typeface="Merriweather"/>
              </a:rPr>
              <a:t> </a:t>
            </a:r>
            <a:r>
              <a:rPr lang="en-US" sz="3600" dirty="0" err="1" smtClean="0">
                <a:solidFill>
                  <a:schemeClr val="tx1">
                    <a:lumMod val="75000"/>
                    <a:lumOff val="25000"/>
                  </a:schemeClr>
                </a:solidFill>
                <a:latin typeface="Merriweather"/>
              </a:rPr>
              <a:t>smo</a:t>
            </a:r>
            <a:r>
              <a:rPr lang="en-US" sz="3600" dirty="0" smtClean="0">
                <a:solidFill>
                  <a:schemeClr val="tx1">
                    <a:lumMod val="75000"/>
                    <a:lumOff val="25000"/>
                  </a:schemeClr>
                </a:solidFill>
                <a:latin typeface="Merriweather"/>
              </a:rPr>
              <a:t> </a:t>
            </a:r>
            <a:r>
              <a:rPr lang="en-US" sz="3600" b="1" dirty="0" err="1" smtClean="0">
                <a:solidFill>
                  <a:schemeClr val="tx1">
                    <a:lumMod val="75000"/>
                    <a:lumOff val="25000"/>
                  </a:schemeClr>
                </a:solidFill>
                <a:latin typeface="Merriweather"/>
              </a:rPr>
              <a:t>uplašeni</a:t>
            </a:r>
            <a:r>
              <a:rPr lang="en-US" sz="3600" dirty="0">
                <a:solidFill>
                  <a:schemeClr val="tx1">
                    <a:lumMod val="75000"/>
                    <a:lumOff val="25000"/>
                  </a:schemeClr>
                </a:solidFill>
                <a:latin typeface="Merriweather"/>
              </a:rPr>
              <a:t>/</a:t>
            </a:r>
            <a:r>
              <a:rPr lang="en-US" sz="3600" b="1" dirty="0" err="1" smtClean="0">
                <a:solidFill>
                  <a:schemeClr val="tx1">
                    <a:lumMod val="75000"/>
                    <a:lumOff val="25000"/>
                  </a:schemeClr>
                </a:solidFill>
                <a:latin typeface="Merriweather"/>
              </a:rPr>
              <a:t>anksiozni</a:t>
            </a:r>
            <a:r>
              <a:rPr lang="en-US" sz="3600" dirty="0" smtClean="0">
                <a:solidFill>
                  <a:schemeClr val="tx1">
                    <a:lumMod val="75000"/>
                    <a:lumOff val="25000"/>
                  </a:schemeClr>
                </a:solidFill>
                <a:latin typeface="Merriweather"/>
              </a:rPr>
              <a:t>?</a:t>
            </a:r>
            <a:endParaRPr lang="en-US" sz="3600" dirty="0">
              <a:solidFill>
                <a:schemeClr val="tx1">
                  <a:lumMod val="75000"/>
                  <a:lumOff val="25000"/>
                </a:schemeClr>
              </a:solidFill>
              <a:latin typeface="Merriweather"/>
            </a:endParaRPr>
          </a:p>
        </p:txBody>
      </p:sp>
      <p:pic>
        <p:nvPicPr>
          <p:cNvPr id="4" name="Picture 4"/>
          <p:cNvPicPr>
            <a:picLocks noChangeAspect="1" noChangeArrowheads="1"/>
          </p:cNvPicPr>
          <p:nvPr/>
        </p:nvPicPr>
        <p:blipFill>
          <a:blip r:embed="rId2" cstate="print"/>
          <a:srcRect/>
          <a:stretch>
            <a:fillRect/>
          </a:stretch>
        </p:blipFill>
        <p:spPr bwMode="auto">
          <a:xfrm>
            <a:off x="3699969" y="1601041"/>
            <a:ext cx="6430536" cy="4996715"/>
          </a:xfrm>
          <a:prstGeom prst="rect">
            <a:avLst/>
          </a:prstGeom>
          <a:noFill/>
          <a:ln w="92075" cap="rnd" cmpd="thickThin">
            <a:solidFill>
              <a:schemeClr val="accent6">
                <a:lumMod val="60000"/>
                <a:lumOff val="40000"/>
              </a:schemeClr>
            </a:solidFill>
            <a:round/>
            <a:headEnd/>
            <a:tailEnd/>
          </a:ln>
          <a:effectLst>
            <a:innerShdw blurRad="1270000" dist="50800">
              <a:srgbClr val="00B0F0">
                <a:alpha val="57000"/>
              </a:srgbClr>
            </a:innerShdw>
          </a:effectLst>
        </p:spPr>
      </p:pic>
    </p:spTree>
    <p:extLst>
      <p:ext uri="{BB962C8B-B14F-4D97-AF65-F5344CB8AC3E}">
        <p14:creationId xmlns:p14="http://schemas.microsoft.com/office/powerpoint/2010/main" val="336661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7660" y="3390491"/>
            <a:ext cx="3574060" cy="3024205"/>
          </a:xfrm>
          <a:prstGeom prst="rect">
            <a:avLst/>
          </a:prstGeom>
        </p:spPr>
      </p:pic>
      <p:pic>
        <p:nvPicPr>
          <p:cNvPr id="5" name="Picture 4" descr="Fight-Or-Flight-7-Health'.jpg"/>
          <p:cNvPicPr>
            <a:picLocks noChangeAspect="1"/>
          </p:cNvPicPr>
          <p:nvPr/>
        </p:nvPicPr>
        <p:blipFill>
          <a:blip r:embed="rId3" cstate="print"/>
          <a:stretch>
            <a:fillRect/>
          </a:stretch>
        </p:blipFill>
        <p:spPr>
          <a:xfrm>
            <a:off x="7936377" y="3393530"/>
            <a:ext cx="3646235" cy="3021166"/>
          </a:xfrm>
          <a:prstGeom prst="rect">
            <a:avLst/>
          </a:prstGeom>
        </p:spPr>
      </p:pic>
      <p:sp>
        <p:nvSpPr>
          <p:cNvPr id="6" name="Rectangle 5"/>
          <p:cNvSpPr/>
          <p:nvPr/>
        </p:nvSpPr>
        <p:spPr>
          <a:xfrm>
            <a:off x="3198125" y="647216"/>
            <a:ext cx="8852848" cy="1815882"/>
          </a:xfrm>
          <a:prstGeom prst="rect">
            <a:avLst/>
          </a:prstGeom>
        </p:spPr>
        <p:txBody>
          <a:bodyPr wrap="square">
            <a:spAutoFit/>
          </a:bodyPr>
          <a:lstStyle/>
          <a:p>
            <a:r>
              <a:rPr lang="en-US" sz="2800" dirty="0" err="1">
                <a:solidFill>
                  <a:schemeClr val="tx1">
                    <a:lumMod val="75000"/>
                    <a:lumOff val="25000"/>
                  </a:schemeClr>
                </a:solidFill>
                <a:latin typeface="Merriweather"/>
              </a:rPr>
              <a:t>Iako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neprijatne</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ove</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senzacije</a:t>
            </a:r>
            <a:r>
              <a:rPr lang="en-US" sz="2800" dirty="0">
                <a:solidFill>
                  <a:schemeClr val="tx1">
                    <a:lumMod val="75000"/>
                    <a:lumOff val="25000"/>
                  </a:schemeClr>
                </a:solidFill>
                <a:latin typeface="Merriweather"/>
              </a:rPr>
              <a:t> </a:t>
            </a:r>
            <a:r>
              <a:rPr lang="en-US" sz="2800" b="1" dirty="0">
                <a:solidFill>
                  <a:schemeClr val="tx1">
                    <a:lumMod val="75000"/>
                    <a:lumOff val="25000"/>
                  </a:schemeClr>
                </a:solidFill>
                <a:latin typeface="Merriweather"/>
              </a:rPr>
              <a:t>NISU STRAŠNE</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već</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nas</a:t>
            </a:r>
            <a:r>
              <a:rPr lang="en-US" sz="2800" dirty="0">
                <a:solidFill>
                  <a:schemeClr val="tx1">
                    <a:lumMod val="75000"/>
                    <a:lumOff val="25000"/>
                  </a:schemeClr>
                </a:solidFill>
                <a:latin typeface="Merriweather"/>
              </a:rPr>
              <a:t> </a:t>
            </a:r>
            <a:r>
              <a:rPr lang="en-US" sz="2800" dirty="0" err="1" smtClean="0">
                <a:solidFill>
                  <a:schemeClr val="tx1">
                    <a:lumMod val="75000"/>
                    <a:lumOff val="25000"/>
                  </a:schemeClr>
                </a:solidFill>
                <a:latin typeface="Merriweather"/>
              </a:rPr>
              <a:t>pripremaju</a:t>
            </a:r>
            <a:r>
              <a:rPr lang="en-US" sz="2800" dirty="0" smtClean="0">
                <a:solidFill>
                  <a:schemeClr val="tx1">
                    <a:lumMod val="75000"/>
                    <a:lumOff val="25000"/>
                  </a:schemeClr>
                </a:solidFill>
                <a:latin typeface="Merriweather"/>
              </a:rPr>
              <a:t> </a:t>
            </a:r>
            <a:r>
              <a:rPr lang="en-US" sz="2800" dirty="0">
                <a:solidFill>
                  <a:schemeClr val="tx1">
                    <a:lumMod val="75000"/>
                    <a:lumOff val="25000"/>
                  </a:schemeClr>
                </a:solidFill>
                <a:latin typeface="Merriweather"/>
              </a:rPr>
              <a:t>da </a:t>
            </a:r>
            <a:r>
              <a:rPr lang="en-US" sz="2800" dirty="0" err="1">
                <a:solidFill>
                  <a:schemeClr val="tx1">
                    <a:lumMod val="75000"/>
                    <a:lumOff val="25000"/>
                  </a:schemeClr>
                </a:solidFill>
                <a:latin typeface="Merriweather"/>
              </a:rPr>
              <a:t>nešto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uradimo</a:t>
            </a:r>
            <a:r>
              <a:rPr lang="en-US" sz="2800" dirty="0">
                <a:solidFill>
                  <a:schemeClr val="tx1">
                    <a:lumMod val="75000"/>
                    <a:lumOff val="25000"/>
                  </a:schemeClr>
                </a:solidFill>
                <a:latin typeface="Merriweather"/>
              </a:rPr>
              <a:t> – da se </a:t>
            </a:r>
            <a:r>
              <a:rPr lang="en-US" sz="2800" b="1" dirty="0" err="1">
                <a:solidFill>
                  <a:srgbClr val="C00000"/>
                </a:solidFill>
                <a:latin typeface="Merriweather"/>
              </a:rPr>
              <a:t>branimo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ili</a:t>
            </a:r>
            <a:r>
              <a:rPr lang="en-US" sz="2800" dirty="0">
                <a:solidFill>
                  <a:schemeClr val="tx1">
                    <a:lumMod val="75000"/>
                    <a:lumOff val="25000"/>
                  </a:schemeClr>
                </a:solidFill>
                <a:latin typeface="Merriweather"/>
              </a:rPr>
              <a:t> </a:t>
            </a:r>
            <a:r>
              <a:rPr lang="en-US" sz="2800" b="1" dirty="0" err="1">
                <a:solidFill>
                  <a:srgbClr val="0070C0"/>
                </a:solidFill>
                <a:latin typeface="Merriweather"/>
              </a:rPr>
              <a:t>bežimo</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Predstavljaju</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adaptivnu</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odbrambenu</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reakciju</a:t>
            </a:r>
            <a:r>
              <a:rPr lang="en-US" sz="2800" dirty="0">
                <a:solidFill>
                  <a:schemeClr val="tx1">
                    <a:lumMod val="75000"/>
                    <a:lumOff val="25000"/>
                  </a:schemeClr>
                </a:solidFill>
                <a:latin typeface="Merriweather"/>
              </a:rPr>
              <a:t> </a:t>
            </a:r>
            <a:r>
              <a:rPr lang="en-US" sz="2800" dirty="0" err="1">
                <a:solidFill>
                  <a:schemeClr val="tx1">
                    <a:lumMod val="75000"/>
                    <a:lumOff val="25000"/>
                  </a:schemeClr>
                </a:solidFill>
                <a:latin typeface="Merriweather"/>
              </a:rPr>
              <a:t>organizma</a:t>
            </a:r>
            <a:r>
              <a:rPr lang="en-US" dirty="0"/>
              <a:t>.</a:t>
            </a:r>
          </a:p>
        </p:txBody>
      </p:sp>
    </p:spTree>
    <p:extLst>
      <p:ext uri="{BB962C8B-B14F-4D97-AF65-F5344CB8AC3E}">
        <p14:creationId xmlns:p14="http://schemas.microsoft.com/office/powerpoint/2010/main" val="35905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53686" y="635737"/>
            <a:ext cx="9138314" cy="5946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erriweather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smtClean="0">
                <a:solidFill>
                  <a:schemeClr val="tx1">
                    <a:lumMod val="75000"/>
                    <a:lumOff val="25000"/>
                  </a:schemeClr>
                </a:solidFill>
                <a:latin typeface="Merriweather"/>
              </a:rPr>
              <a:t>Umerena</a:t>
            </a:r>
            <a:r>
              <a:rPr lang="en-US" sz="2400" dirty="0" smtClean="0">
                <a:solidFill>
                  <a:schemeClr val="tx1">
                    <a:lumMod val="75000"/>
                    <a:lumOff val="25000"/>
                  </a:schemeClr>
                </a:solidFill>
                <a:latin typeface="Merriweather"/>
              </a:rPr>
              <a:t> </a:t>
            </a:r>
            <a:r>
              <a:rPr lang="en-US" sz="2400" b="1" dirty="0" err="1" smtClean="0">
                <a:solidFill>
                  <a:schemeClr val="tx1">
                    <a:lumMod val="75000"/>
                    <a:lumOff val="25000"/>
                  </a:schemeClr>
                </a:solidFill>
                <a:latin typeface="Merriweather"/>
              </a:rPr>
              <a:t>anksioznost</a:t>
            </a:r>
            <a:r>
              <a:rPr lang="en-US" sz="2400" b="1" dirty="0" smtClean="0">
                <a:solidFill>
                  <a:schemeClr val="tx1">
                    <a:lumMod val="75000"/>
                    <a:lumOff val="25000"/>
                  </a:schemeClr>
                </a:solidFill>
                <a:latin typeface="Merriweather"/>
              </a:rPr>
              <a:t>, </a:t>
            </a:r>
            <a:r>
              <a:rPr lang="en-US" sz="2400" b="1" dirty="0" err="1" smtClean="0">
                <a:solidFill>
                  <a:schemeClr val="tx1">
                    <a:lumMod val="75000"/>
                    <a:lumOff val="25000"/>
                  </a:schemeClr>
                </a:solidFill>
                <a:latin typeface="Merriweather"/>
              </a:rPr>
              <a:t>tj</a:t>
            </a:r>
            <a:r>
              <a:rPr lang="en-US" sz="2400" b="1" dirty="0" smtClean="0">
                <a:solidFill>
                  <a:schemeClr val="tx1">
                    <a:lumMod val="75000"/>
                    <a:lumOff val="25000"/>
                  </a:schemeClr>
                </a:solidFill>
                <a:latin typeface="Merriweather"/>
              </a:rPr>
              <a:t>. </a:t>
            </a:r>
            <a:r>
              <a:rPr lang="en-US" sz="2400" b="1" dirty="0" err="1" smtClean="0">
                <a:solidFill>
                  <a:schemeClr val="tx1">
                    <a:lumMod val="75000"/>
                    <a:lumOff val="25000"/>
                  </a:schemeClr>
                </a:solidFill>
                <a:latin typeface="Merriweather"/>
              </a:rPr>
              <a:t>zabrinustost</a:t>
            </a:r>
            <a:r>
              <a:rPr lang="en-US" sz="2400" b="1" dirty="0" smtClean="0">
                <a:solidFill>
                  <a:schemeClr val="tx1">
                    <a:lumMod val="75000"/>
                    <a:lumOff val="25000"/>
                  </a:schemeClr>
                </a:solidFill>
                <a:latin typeface="Merriweather"/>
              </a:rPr>
              <a:t> </a:t>
            </a:r>
            <a:r>
              <a:rPr lang="en-US" sz="2400" dirty="0" smtClean="0">
                <a:solidFill>
                  <a:schemeClr val="tx1">
                    <a:lumMod val="75000"/>
                    <a:lumOff val="25000"/>
                  </a:schemeClr>
                </a:solidFill>
                <a:latin typeface="Merriweather"/>
              </a:rPr>
              <a:t>je </a:t>
            </a:r>
            <a:r>
              <a:rPr lang="en-US" sz="2400" b="1" dirty="0" err="1" smtClean="0">
                <a:solidFill>
                  <a:schemeClr val="tx1">
                    <a:lumMod val="75000"/>
                    <a:lumOff val="25000"/>
                  </a:schemeClr>
                </a:solidFill>
                <a:latin typeface="Merriweather"/>
              </a:rPr>
              <a:t>korisna</a:t>
            </a:r>
            <a:r>
              <a:rPr lang="sr-Latn-RS" sz="2400" b="1" dirty="0" smtClean="0">
                <a:solidFill>
                  <a:schemeClr val="tx1">
                    <a:lumMod val="75000"/>
                    <a:lumOff val="25000"/>
                  </a:schemeClr>
                </a:solidFill>
                <a:latin typeface="Merriweather"/>
              </a:rPr>
              <a:t>,</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jer</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nas</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priprema</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za</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stresne</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situacije</a:t>
            </a:r>
            <a:r>
              <a:rPr lang="en-US" sz="2400" dirty="0" smtClean="0">
                <a:solidFill>
                  <a:schemeClr val="tx1">
                    <a:lumMod val="75000"/>
                    <a:lumOff val="25000"/>
                  </a:schemeClr>
                </a:solidFill>
                <a:latin typeface="Merriweather"/>
              </a:rPr>
              <a:t>. </a:t>
            </a:r>
          </a:p>
          <a:p>
            <a:r>
              <a:rPr lang="en-US" sz="2400" dirty="0" smtClean="0">
                <a:solidFill>
                  <a:schemeClr val="tx1">
                    <a:lumMod val="75000"/>
                    <a:lumOff val="25000"/>
                  </a:schemeClr>
                </a:solidFill>
                <a:latin typeface="Merriweather"/>
              </a:rPr>
              <a:t>S </a:t>
            </a:r>
            <a:r>
              <a:rPr lang="en-US" sz="2400" dirty="0" err="1" smtClean="0">
                <a:solidFill>
                  <a:schemeClr val="tx1">
                    <a:lumMod val="75000"/>
                    <a:lumOff val="25000"/>
                  </a:schemeClr>
                </a:solidFill>
                <a:latin typeface="Merriweather"/>
              </a:rPr>
              <a:t>druge</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strane</a:t>
            </a:r>
            <a:r>
              <a:rPr lang="en-US" sz="2400" dirty="0" smtClean="0">
                <a:solidFill>
                  <a:schemeClr val="tx1">
                    <a:lumMod val="75000"/>
                    <a:lumOff val="25000"/>
                  </a:schemeClr>
                </a:solidFill>
                <a:latin typeface="Merriweather"/>
              </a:rPr>
              <a:t>, </a:t>
            </a:r>
            <a:r>
              <a:rPr lang="en-US" sz="2400" b="1" dirty="0" err="1" smtClean="0">
                <a:solidFill>
                  <a:schemeClr val="accent3">
                    <a:lumMod val="50000"/>
                  </a:schemeClr>
                </a:solidFill>
                <a:latin typeface="Merriweather"/>
              </a:rPr>
              <a:t>preterana</a:t>
            </a:r>
            <a:r>
              <a:rPr lang="en-US" sz="2400" dirty="0" smtClean="0">
                <a:solidFill>
                  <a:schemeClr val="accent3">
                    <a:lumMod val="50000"/>
                  </a:schemeClr>
                </a:solidFill>
                <a:latin typeface="Merriweather"/>
              </a:rPr>
              <a:t> </a:t>
            </a:r>
            <a:r>
              <a:rPr lang="en-US" sz="2400" b="1" dirty="0" err="1" smtClean="0">
                <a:solidFill>
                  <a:schemeClr val="accent3">
                    <a:lumMod val="50000"/>
                  </a:schemeClr>
                </a:solidFill>
                <a:latin typeface="Merriweather"/>
              </a:rPr>
              <a:t>anksioznost</a:t>
            </a:r>
            <a:r>
              <a:rPr lang="en-US" sz="2400" b="1" dirty="0" smtClean="0">
                <a:solidFill>
                  <a:schemeClr val="accent3">
                    <a:lumMod val="50000"/>
                  </a:schemeClr>
                </a:solidFill>
                <a:latin typeface="Merriweather"/>
              </a:rPr>
              <a:t> </a:t>
            </a:r>
            <a:r>
              <a:rPr lang="en-US" sz="2400" dirty="0" err="1" smtClean="0">
                <a:solidFill>
                  <a:schemeClr val="tx1">
                    <a:lumMod val="75000"/>
                    <a:lumOff val="25000"/>
                  </a:schemeClr>
                </a:solidFill>
                <a:latin typeface="Merriweather"/>
              </a:rPr>
              <a:t>zna</a:t>
            </a:r>
            <a:r>
              <a:rPr lang="en-US" sz="2400" dirty="0" smtClean="0">
                <a:solidFill>
                  <a:schemeClr val="tx1">
                    <a:lumMod val="75000"/>
                    <a:lumOff val="25000"/>
                  </a:schemeClr>
                </a:solidFill>
                <a:latin typeface="Merriweather"/>
              </a:rPr>
              <a:t> </a:t>
            </a:r>
            <a:r>
              <a:rPr lang="sr-Latn-RS" sz="2400" dirty="0" smtClean="0">
                <a:solidFill>
                  <a:schemeClr val="tx1">
                    <a:lumMod val="75000"/>
                    <a:lumOff val="25000"/>
                  </a:schemeClr>
                </a:solidFill>
                <a:latin typeface="Merriweather"/>
              </a:rPr>
              <a:t>da </a:t>
            </a:r>
            <a:r>
              <a:rPr lang="en-US" sz="2400" dirty="0" err="1" smtClean="0">
                <a:solidFill>
                  <a:schemeClr val="tx1">
                    <a:lumMod val="75000"/>
                    <a:lumOff val="25000"/>
                  </a:schemeClr>
                </a:solidFill>
                <a:latin typeface="Merriweather"/>
              </a:rPr>
              <a:t>bude</a:t>
            </a:r>
            <a:r>
              <a:rPr lang="en-US" sz="2400" dirty="0" smtClean="0">
                <a:solidFill>
                  <a:schemeClr val="tx1">
                    <a:lumMod val="75000"/>
                    <a:lumOff val="25000"/>
                  </a:schemeClr>
                </a:solidFill>
                <a:latin typeface="Merriweather"/>
              </a:rPr>
              <a:t> </a:t>
            </a:r>
            <a:r>
              <a:rPr lang="en-US" sz="2400" b="1" dirty="0" err="1" smtClean="0">
                <a:solidFill>
                  <a:schemeClr val="accent3">
                    <a:lumMod val="50000"/>
                  </a:schemeClr>
                </a:solidFill>
                <a:latin typeface="Merriweather"/>
              </a:rPr>
              <a:t>parališuća</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i</a:t>
            </a:r>
            <a:r>
              <a:rPr lang="en-US" sz="2400" dirty="0" smtClean="0">
                <a:solidFill>
                  <a:schemeClr val="tx1">
                    <a:lumMod val="75000"/>
                    <a:lumOff val="25000"/>
                  </a:schemeClr>
                </a:solidFill>
                <a:latin typeface="Merriweather"/>
              </a:rPr>
              <a:t> da </a:t>
            </a:r>
            <a:r>
              <a:rPr lang="en-US" sz="2400" dirty="0" err="1" smtClean="0">
                <a:solidFill>
                  <a:schemeClr val="tx1">
                    <a:lumMod val="75000"/>
                    <a:lumOff val="25000"/>
                  </a:schemeClr>
                </a:solidFill>
                <a:latin typeface="Merriweather"/>
              </a:rPr>
              <a:t>nas</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ometa</a:t>
            </a:r>
            <a:r>
              <a:rPr lang="en-US" sz="2400" dirty="0" smtClean="0">
                <a:solidFill>
                  <a:schemeClr val="tx1">
                    <a:lumMod val="75000"/>
                    <a:lumOff val="25000"/>
                  </a:schemeClr>
                </a:solidFill>
                <a:latin typeface="Merriweather"/>
              </a:rPr>
              <a:t> u </a:t>
            </a:r>
            <a:r>
              <a:rPr lang="en-US" sz="2400" dirty="0" err="1" smtClean="0">
                <a:solidFill>
                  <a:schemeClr val="tx1">
                    <a:lumMod val="75000"/>
                    <a:lumOff val="25000"/>
                  </a:schemeClr>
                </a:solidFill>
                <a:latin typeface="Merriweather"/>
              </a:rPr>
              <a:t>svakodnevnom</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funkcionisanju</a:t>
            </a:r>
            <a:r>
              <a:rPr lang="en-US" sz="2400" dirty="0" smtClean="0">
                <a:solidFill>
                  <a:schemeClr val="tx1">
                    <a:lumMod val="75000"/>
                    <a:lumOff val="25000"/>
                  </a:schemeClr>
                </a:solidFill>
                <a:latin typeface="Merriweather"/>
              </a:rPr>
              <a:t>.</a:t>
            </a:r>
          </a:p>
          <a:p>
            <a:pPr marL="0" indent="0">
              <a:buNone/>
            </a:pPr>
            <a:endParaRPr lang="en-US" sz="2400" dirty="0" smtClean="0">
              <a:solidFill>
                <a:schemeClr val="tx1">
                  <a:lumMod val="75000"/>
                  <a:lumOff val="25000"/>
                </a:schemeClr>
              </a:solidFill>
              <a:latin typeface="Merriweather"/>
            </a:endParaRPr>
          </a:p>
          <a:p>
            <a:r>
              <a:rPr lang="en-US" sz="2400" dirty="0" err="1" smtClean="0">
                <a:solidFill>
                  <a:schemeClr val="tx1">
                    <a:lumMod val="75000"/>
                    <a:lumOff val="25000"/>
                  </a:schemeClr>
                </a:solidFill>
                <a:latin typeface="Merriweather"/>
              </a:rPr>
              <a:t>Osobe</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koje</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su</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često</a:t>
            </a:r>
            <a:r>
              <a:rPr lang="en-US" sz="2400" dirty="0" smtClean="0">
                <a:solidFill>
                  <a:schemeClr val="tx1">
                    <a:lumMod val="75000"/>
                    <a:lumOff val="25000"/>
                  </a:schemeClr>
                </a:solidFill>
                <a:latin typeface="Merriweather"/>
              </a:rPr>
              <a:t> </a:t>
            </a:r>
            <a:r>
              <a:rPr lang="en-US" sz="2400" b="1" dirty="0" err="1" smtClean="0">
                <a:solidFill>
                  <a:schemeClr val="tx1">
                    <a:lumMod val="75000"/>
                    <a:lumOff val="25000"/>
                  </a:schemeClr>
                </a:solidFill>
                <a:latin typeface="Merriweather"/>
              </a:rPr>
              <a:t>ansk</a:t>
            </a:r>
            <a:r>
              <a:rPr lang="sr-Latn-RS" sz="2400" b="1" dirty="0" smtClean="0">
                <a:solidFill>
                  <a:schemeClr val="tx1">
                    <a:lumMod val="75000"/>
                    <a:lumOff val="25000"/>
                  </a:schemeClr>
                </a:solidFill>
                <a:latin typeface="Merriweather"/>
              </a:rPr>
              <a:t>s</a:t>
            </a:r>
            <a:r>
              <a:rPr lang="en-US" sz="2400" b="1" dirty="0" err="1" smtClean="0">
                <a:solidFill>
                  <a:schemeClr val="tx1">
                    <a:lumMod val="75000"/>
                    <a:lumOff val="25000"/>
                  </a:schemeClr>
                </a:solidFill>
                <a:latin typeface="Merriweather"/>
              </a:rPr>
              <a:t>iozne</a:t>
            </a:r>
            <a:r>
              <a:rPr lang="en-US" sz="2400" dirty="0" smtClean="0">
                <a:solidFill>
                  <a:schemeClr val="tx1">
                    <a:lumMod val="75000"/>
                    <a:lumOff val="25000"/>
                  </a:schemeClr>
                </a:solidFill>
                <a:latin typeface="Merriweather"/>
              </a:rPr>
              <a:t> </a:t>
            </a:r>
            <a:r>
              <a:rPr lang="en-US" sz="2400" dirty="0" err="1" smtClean="0">
                <a:solidFill>
                  <a:schemeClr val="tx1">
                    <a:lumMod val="75000"/>
                    <a:lumOff val="25000"/>
                  </a:schemeClr>
                </a:solidFill>
                <a:latin typeface="Merriweather"/>
              </a:rPr>
              <a:t>najčešće</a:t>
            </a:r>
            <a:r>
              <a:rPr lang="en-US" sz="2400" dirty="0" smtClean="0">
                <a:solidFill>
                  <a:schemeClr val="tx1">
                    <a:lumMod val="75000"/>
                    <a:lumOff val="25000"/>
                  </a:schemeClr>
                </a:solidFill>
                <a:latin typeface="Merriweather"/>
              </a:rPr>
              <a:t>:</a:t>
            </a:r>
          </a:p>
          <a:p>
            <a:pPr marL="0" indent="0">
              <a:buFont typeface="Arial" panose="020B0604020202020204" pitchFamily="34" charset="0"/>
              <a:buNone/>
            </a:pPr>
            <a:r>
              <a:rPr lang="en-US" sz="2400" b="1" dirty="0" smtClean="0">
                <a:solidFill>
                  <a:schemeClr val="tx1">
                    <a:lumMod val="75000"/>
                    <a:lumOff val="25000"/>
                  </a:schemeClr>
                </a:solidFill>
                <a:latin typeface="Merriweather"/>
              </a:rPr>
              <a:t>PRECENJUJU</a:t>
            </a:r>
          </a:p>
          <a:p>
            <a:r>
              <a:rPr lang="en-US" sz="2400" dirty="0" smtClean="0">
                <a:solidFill>
                  <a:schemeClr val="tx1">
                    <a:lumMod val="75000"/>
                    <a:lumOff val="25000"/>
                  </a:schemeClr>
                </a:solidFill>
                <a:latin typeface="Merriweather"/>
                <a:cs typeface="Times New Roman" pitchFamily="18" charset="0"/>
              </a:rPr>
              <a:t>v</a:t>
            </a:r>
            <a:r>
              <a:rPr lang="sr-Latn-CS" sz="2400" dirty="0" smtClean="0">
                <a:solidFill>
                  <a:schemeClr val="tx1">
                    <a:lumMod val="75000"/>
                    <a:lumOff val="25000"/>
                  </a:schemeClr>
                </a:solidFill>
                <a:latin typeface="Merriweather"/>
                <a:cs typeface="Times New Roman" pitchFamily="18" charset="0"/>
              </a:rPr>
              <a:t>erovatnoć</a:t>
            </a:r>
            <a:r>
              <a:rPr lang="en-US" sz="2400" dirty="0" smtClean="0">
                <a:solidFill>
                  <a:schemeClr val="tx1">
                    <a:lumMod val="75000"/>
                    <a:lumOff val="25000"/>
                  </a:schemeClr>
                </a:solidFill>
                <a:latin typeface="Merriweather"/>
                <a:cs typeface="Times New Roman" pitchFamily="18" charset="0"/>
              </a:rPr>
              <a:t>u</a:t>
            </a:r>
            <a:r>
              <a:rPr lang="sr-Latn-CS" sz="2400" dirty="0" smtClean="0">
                <a:solidFill>
                  <a:schemeClr val="tx1">
                    <a:lumMod val="75000"/>
                    <a:lumOff val="25000"/>
                  </a:schemeClr>
                </a:solidFill>
                <a:latin typeface="Merriweather"/>
                <a:cs typeface="Times New Roman" pitchFamily="18" charset="0"/>
              </a:rPr>
              <a:t> da će se opasna situacija desiti</a:t>
            </a:r>
            <a:endParaRPr lang="en-US" sz="2400" dirty="0" smtClean="0">
              <a:solidFill>
                <a:schemeClr val="tx1">
                  <a:lumMod val="75000"/>
                  <a:lumOff val="25000"/>
                </a:schemeClr>
              </a:solidFill>
              <a:latin typeface="Merriweather"/>
              <a:cs typeface="Times New Roman" pitchFamily="18" charset="0"/>
            </a:endParaRPr>
          </a:p>
          <a:p>
            <a:r>
              <a:rPr lang="en-US" sz="2400" dirty="0" err="1" smtClean="0">
                <a:solidFill>
                  <a:schemeClr val="tx1">
                    <a:lumMod val="75000"/>
                    <a:lumOff val="25000"/>
                  </a:schemeClr>
                </a:solidFill>
                <a:latin typeface="Merriweather"/>
                <a:cs typeface="Times New Roman" pitchFamily="18" charset="0"/>
              </a:rPr>
              <a:t>jačinu</a:t>
            </a:r>
            <a:r>
              <a:rPr lang="sr-Latn-CS" sz="2400" dirty="0" smtClean="0">
                <a:solidFill>
                  <a:schemeClr val="tx1">
                    <a:lumMod val="75000"/>
                    <a:lumOff val="25000"/>
                  </a:schemeClr>
                </a:solidFill>
                <a:latin typeface="Merriweather"/>
                <a:cs typeface="Times New Roman" pitchFamily="18" charset="0"/>
              </a:rPr>
              <a:t> posledica i užasa ako se to dogodi </a:t>
            </a:r>
            <a:endParaRPr lang="en-US" sz="2400" dirty="0" smtClean="0">
              <a:solidFill>
                <a:schemeClr val="tx1">
                  <a:lumMod val="75000"/>
                  <a:lumOff val="25000"/>
                </a:schemeClr>
              </a:solidFill>
              <a:latin typeface="Merriweather"/>
              <a:cs typeface="Times New Roman" pitchFamily="18" charset="0"/>
            </a:endParaRPr>
          </a:p>
          <a:p>
            <a:pPr marL="0" indent="0">
              <a:buFont typeface="Arial" panose="020B0604020202020204" pitchFamily="34" charset="0"/>
              <a:buNone/>
            </a:pPr>
            <a:r>
              <a:rPr lang="sr-Latn-CS" sz="2400" b="1" dirty="0" smtClean="0">
                <a:solidFill>
                  <a:schemeClr val="tx1">
                    <a:lumMod val="75000"/>
                    <a:lumOff val="25000"/>
                  </a:schemeClr>
                </a:solidFill>
                <a:latin typeface="Merriweather"/>
                <a:cs typeface="Times New Roman" pitchFamily="18" charset="0"/>
              </a:rPr>
              <a:t>PODCENJUJ</a:t>
            </a:r>
            <a:r>
              <a:rPr lang="en-US" sz="2400" b="1" dirty="0" smtClean="0">
                <a:solidFill>
                  <a:schemeClr val="tx1">
                    <a:lumMod val="75000"/>
                    <a:lumOff val="25000"/>
                  </a:schemeClr>
                </a:solidFill>
                <a:latin typeface="Merriweather"/>
                <a:cs typeface="Times New Roman" pitchFamily="18" charset="0"/>
              </a:rPr>
              <a:t>U</a:t>
            </a:r>
          </a:p>
          <a:p>
            <a:r>
              <a:rPr lang="en-US" sz="2400" dirty="0" smtClean="0">
                <a:solidFill>
                  <a:schemeClr val="tx1">
                    <a:lumMod val="75000"/>
                    <a:lumOff val="25000"/>
                  </a:schemeClr>
                </a:solidFill>
                <a:latin typeface="Merriweather"/>
                <a:cs typeface="Times New Roman" pitchFamily="18" charset="0"/>
              </a:rPr>
              <a:t>s</a:t>
            </a:r>
            <a:r>
              <a:rPr lang="sr-Latn-CS" sz="2400" dirty="0" smtClean="0">
                <a:solidFill>
                  <a:schemeClr val="tx1">
                    <a:lumMod val="75000"/>
                    <a:lumOff val="25000"/>
                  </a:schemeClr>
                </a:solidFill>
                <a:latin typeface="Merriweather"/>
                <a:cs typeface="Times New Roman" pitchFamily="18" charset="0"/>
              </a:rPr>
              <a:t>opstvenu </a:t>
            </a:r>
            <a:r>
              <a:rPr lang="sr-Latn-CS" sz="2400" dirty="0" smtClean="0">
                <a:solidFill>
                  <a:schemeClr val="tx1">
                    <a:lumMod val="75000"/>
                    <a:lumOff val="25000"/>
                  </a:schemeClr>
                </a:solidFill>
                <a:latin typeface="Merriweather"/>
                <a:cs typeface="Times New Roman" pitchFamily="18" charset="0"/>
              </a:rPr>
              <a:t>sposobnost da </a:t>
            </a:r>
            <a:r>
              <a:rPr lang="sr-Latn-CS" sz="2400" dirty="0" smtClean="0">
                <a:solidFill>
                  <a:schemeClr val="tx1">
                    <a:lumMod val="75000"/>
                    <a:lumOff val="25000"/>
                  </a:schemeClr>
                </a:solidFill>
                <a:latin typeface="Merriweather"/>
                <a:cs typeface="Times New Roman" pitchFamily="18" charset="0"/>
              </a:rPr>
              <a:t>iza</a:t>
            </a:r>
            <a:r>
              <a:rPr lang="en-US" sz="2400" dirty="0" err="1" smtClean="0">
                <a:solidFill>
                  <a:schemeClr val="tx1">
                    <a:lumMod val="75000"/>
                    <a:lumOff val="25000"/>
                  </a:schemeClr>
                </a:solidFill>
                <a:latin typeface="Merriweather"/>
                <a:cs typeface="Times New Roman" pitchFamily="18" charset="0"/>
              </a:rPr>
              <a:t>đu</a:t>
            </a:r>
            <a:r>
              <a:rPr lang="sr-Latn-CS" sz="2400" dirty="0" smtClean="0">
                <a:solidFill>
                  <a:schemeClr val="tx1">
                    <a:lumMod val="75000"/>
                    <a:lumOff val="25000"/>
                  </a:schemeClr>
                </a:solidFill>
                <a:latin typeface="Merriweather"/>
                <a:cs typeface="Times New Roman" pitchFamily="18" charset="0"/>
              </a:rPr>
              <a:t> na kraj sa tom situacijom</a:t>
            </a:r>
            <a:endParaRPr lang="en-US" sz="2400" dirty="0" smtClean="0">
              <a:solidFill>
                <a:schemeClr val="tx1">
                  <a:lumMod val="75000"/>
                  <a:lumOff val="25000"/>
                </a:schemeClr>
              </a:solidFill>
              <a:latin typeface="Merriweather"/>
              <a:cs typeface="Times New Roman" pitchFamily="18" charset="0"/>
            </a:endParaRPr>
          </a:p>
          <a:p>
            <a:r>
              <a:rPr lang="sr-Latn-RS" sz="2400" dirty="0" smtClean="0">
                <a:solidFill>
                  <a:schemeClr val="tx1">
                    <a:lumMod val="75000"/>
                    <a:lumOff val="25000"/>
                  </a:schemeClr>
                </a:solidFill>
                <a:latin typeface="Merriweather"/>
                <a:cs typeface="Times New Roman" pitchFamily="18" charset="0"/>
              </a:rPr>
              <a:t>mogućnost nalaženja </a:t>
            </a:r>
            <a:r>
              <a:rPr lang="sr-Latn-CS" sz="2400" dirty="0" smtClean="0">
                <a:solidFill>
                  <a:schemeClr val="tx1">
                    <a:lumMod val="75000"/>
                    <a:lumOff val="25000"/>
                  </a:schemeClr>
                </a:solidFill>
                <a:latin typeface="Merriweather"/>
                <a:cs typeface="Times New Roman" pitchFamily="18" charset="0"/>
              </a:rPr>
              <a:t>izlaza </a:t>
            </a:r>
            <a:r>
              <a:rPr lang="sr-Latn-CS" sz="2400" dirty="0" smtClean="0">
                <a:solidFill>
                  <a:schemeClr val="tx1">
                    <a:lumMod val="75000"/>
                    <a:lumOff val="25000"/>
                  </a:schemeClr>
                </a:solidFill>
                <a:latin typeface="Merriweather"/>
                <a:cs typeface="Times New Roman" pitchFamily="18" charset="0"/>
              </a:rPr>
              <a:t>iz takve situacije</a:t>
            </a:r>
            <a:r>
              <a:rPr lang="en-US" sz="2400" dirty="0" smtClean="0">
                <a:solidFill>
                  <a:schemeClr val="tx1">
                    <a:lumMod val="75000"/>
                    <a:lumOff val="25000"/>
                  </a:schemeClr>
                </a:solidFill>
                <a:latin typeface="Merriweather"/>
                <a:cs typeface="Times New Roman" pitchFamily="18" charset="0"/>
              </a:rPr>
              <a:t>.</a:t>
            </a:r>
            <a:endParaRPr lang="sr-Latn-CS" sz="2400" dirty="0" smtClean="0">
              <a:solidFill>
                <a:schemeClr val="tx1">
                  <a:lumMod val="75000"/>
                  <a:lumOff val="25000"/>
                </a:schemeClr>
              </a:solidFill>
              <a:latin typeface="Merriweather"/>
              <a:cs typeface="Times New Roman" pitchFamily="18" charset="0"/>
            </a:endParaRPr>
          </a:p>
          <a:p>
            <a:pPr marL="1097280" lvl="3">
              <a:buClr>
                <a:schemeClr val="accent2">
                  <a:shade val="75000"/>
                </a:schemeClr>
              </a:buClr>
              <a:buFont typeface="Wingdings"/>
              <a:buChar char=""/>
              <a:defRPr/>
            </a:pPr>
            <a:endParaRPr lang="sr-Latn-CS" sz="2400" dirty="0" smtClean="0">
              <a:latin typeface="Times New Roman" pitchFamily="18" charset="0"/>
              <a:cs typeface="Times New Roman" pitchFamily="18" charset="0"/>
            </a:endParaRPr>
          </a:p>
          <a:p>
            <a:pPr marL="1097280" lvl="3">
              <a:buClr>
                <a:schemeClr val="accent2">
                  <a:shade val="75000"/>
                </a:schemeClr>
              </a:buClr>
              <a:buFont typeface="Wingdings"/>
              <a:buChar char=""/>
              <a:defRPr/>
            </a:pPr>
            <a:endParaRPr lang="sr-Latn-CS" sz="2400" dirty="0" smtClean="0">
              <a:latin typeface="Times New Roman" pitchFamily="18" charset="0"/>
              <a:cs typeface="Times New Roman"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73683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753435" y="1640541"/>
            <a:ext cx="9438565" cy="49376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erriweather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smtClean="0">
                <a:solidFill>
                  <a:schemeClr val="tx1">
                    <a:lumMod val="75000"/>
                    <a:lumOff val="25000"/>
                  </a:schemeClr>
                </a:solidFill>
                <a:latin typeface="Merriweather"/>
              </a:rPr>
              <a:t>Panični</a:t>
            </a:r>
            <a:r>
              <a:rPr lang="en-US" b="1" dirty="0" smtClean="0">
                <a:solidFill>
                  <a:schemeClr val="tx1">
                    <a:lumMod val="75000"/>
                    <a:lumOff val="25000"/>
                  </a:schemeClr>
                </a:solidFill>
                <a:latin typeface="Merriweather"/>
              </a:rPr>
              <a:t> </a:t>
            </a:r>
            <a:r>
              <a:rPr lang="en-US" b="1" dirty="0" err="1" smtClean="0">
                <a:solidFill>
                  <a:schemeClr val="tx1">
                    <a:lumMod val="75000"/>
                    <a:lumOff val="25000"/>
                  </a:schemeClr>
                </a:solidFill>
                <a:latin typeface="Merriweather"/>
              </a:rPr>
              <a:t>napad</a:t>
            </a:r>
            <a:r>
              <a:rPr lang="en-US" b="1"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predstavlja</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najjači</a:t>
            </a:r>
            <a:r>
              <a:rPr lang="en-US" dirty="0" smtClean="0">
                <a:solidFill>
                  <a:schemeClr val="tx1">
                    <a:lumMod val="75000"/>
                    <a:lumOff val="25000"/>
                  </a:schemeClr>
                </a:solidFill>
                <a:latin typeface="Merriweather"/>
              </a:rPr>
              <a:t> </a:t>
            </a:r>
            <a:r>
              <a:rPr lang="en-US" b="1" dirty="0" err="1" smtClean="0">
                <a:solidFill>
                  <a:schemeClr val="tx1">
                    <a:lumMod val="75000"/>
                    <a:lumOff val="25000"/>
                  </a:schemeClr>
                </a:solidFill>
                <a:latin typeface="Merriweather"/>
              </a:rPr>
              <a:t>strah</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Doživljaj</a:t>
            </a:r>
            <a:r>
              <a:rPr lang="en-US" dirty="0" smtClean="0">
                <a:solidFill>
                  <a:schemeClr val="tx1">
                    <a:lumMod val="75000"/>
                    <a:lumOff val="25000"/>
                  </a:schemeClr>
                </a:solidFill>
                <a:latin typeface="Merriweather"/>
              </a:rPr>
              <a:t> da </a:t>
            </a:r>
            <a:r>
              <a:rPr lang="en-US" dirty="0" err="1" smtClean="0">
                <a:solidFill>
                  <a:schemeClr val="tx1">
                    <a:lumMod val="75000"/>
                    <a:lumOff val="25000"/>
                  </a:schemeClr>
                </a:solidFill>
                <a:latin typeface="Merriweather"/>
              </a:rPr>
              <a:t>smo</a:t>
            </a:r>
            <a:r>
              <a:rPr lang="en-US" dirty="0" smtClean="0">
                <a:solidFill>
                  <a:schemeClr val="tx1">
                    <a:lumMod val="75000"/>
                    <a:lumOff val="25000"/>
                  </a:schemeClr>
                </a:solidFill>
                <a:latin typeface="Merriweather"/>
              </a:rPr>
              <a:t> </a:t>
            </a:r>
            <a:r>
              <a:rPr lang="en-US" b="1" dirty="0" err="1" smtClean="0">
                <a:solidFill>
                  <a:srgbClr val="0070C0"/>
                </a:solidFill>
                <a:latin typeface="Merriweather"/>
              </a:rPr>
              <a:t>preplavljeni</a:t>
            </a:r>
            <a:r>
              <a:rPr lang="en-US" b="1" dirty="0" smtClean="0">
                <a:solidFill>
                  <a:schemeClr val="tx1">
                    <a:lumMod val="75000"/>
                    <a:lumOff val="25000"/>
                  </a:schemeClr>
                </a:solidFill>
                <a:latin typeface="Merriweather"/>
              </a:rPr>
              <a:t>.</a:t>
            </a:r>
          </a:p>
          <a:p>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Sve</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što</a:t>
            </a:r>
            <a:r>
              <a:rPr lang="en-US" dirty="0" smtClean="0">
                <a:solidFill>
                  <a:schemeClr val="tx1">
                    <a:lumMod val="75000"/>
                    <a:lumOff val="25000"/>
                  </a:schemeClr>
                </a:solidFill>
                <a:latin typeface="Merriweather"/>
              </a:rPr>
              <a:t> se </a:t>
            </a:r>
            <a:r>
              <a:rPr lang="en-US" dirty="0" err="1" smtClean="0">
                <a:solidFill>
                  <a:schemeClr val="tx1">
                    <a:lumMod val="75000"/>
                    <a:lumOff val="25000"/>
                  </a:schemeClr>
                </a:solidFill>
                <a:latin typeface="Merriweather"/>
              </a:rPr>
              <a:t>dešava</a:t>
            </a:r>
            <a:r>
              <a:rPr lang="en-US" dirty="0" smtClean="0">
                <a:solidFill>
                  <a:schemeClr val="tx1">
                    <a:lumMod val="75000"/>
                    <a:lumOff val="25000"/>
                  </a:schemeClr>
                </a:solidFill>
                <a:latin typeface="Merriweather"/>
              </a:rPr>
              <a:t> u </a:t>
            </a:r>
            <a:r>
              <a:rPr lang="en-US" dirty="0" err="1" smtClean="0">
                <a:solidFill>
                  <a:schemeClr val="tx1">
                    <a:lumMod val="75000"/>
                    <a:lumOff val="25000"/>
                  </a:schemeClr>
                </a:solidFill>
                <a:latin typeface="Merriweather"/>
              </a:rPr>
              <a:t>telu</a:t>
            </a:r>
            <a:r>
              <a:rPr lang="en-US" dirty="0" smtClean="0">
                <a:solidFill>
                  <a:schemeClr val="tx1">
                    <a:lumMod val="75000"/>
                    <a:lumOff val="25000"/>
                  </a:schemeClr>
                </a:solidFill>
                <a:latin typeface="Merriweather"/>
              </a:rPr>
              <a:t> u </a:t>
            </a:r>
            <a:r>
              <a:rPr lang="en-US" dirty="0" err="1" smtClean="0">
                <a:solidFill>
                  <a:schemeClr val="tx1">
                    <a:lumMod val="75000"/>
                    <a:lumOff val="25000"/>
                  </a:schemeClr>
                </a:solidFill>
                <a:latin typeface="Merriweather"/>
              </a:rPr>
              <a:t>strahu</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i</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anksioznosti</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pristuno</a:t>
            </a:r>
            <a:r>
              <a:rPr lang="en-US" dirty="0" smtClean="0">
                <a:solidFill>
                  <a:schemeClr val="tx1">
                    <a:lumMod val="75000"/>
                    <a:lumOff val="25000"/>
                  </a:schemeClr>
                </a:solidFill>
                <a:latin typeface="Merriweather"/>
              </a:rPr>
              <a:t> je </a:t>
            </a:r>
            <a:r>
              <a:rPr lang="en-US" dirty="0" err="1" smtClean="0">
                <a:solidFill>
                  <a:schemeClr val="tx1">
                    <a:lumMod val="75000"/>
                    <a:lumOff val="25000"/>
                  </a:schemeClr>
                </a:solidFill>
                <a:latin typeface="Merriweather"/>
              </a:rPr>
              <a:t>i</a:t>
            </a:r>
            <a:r>
              <a:rPr lang="en-US" dirty="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tokom</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paničnog</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napada</a:t>
            </a:r>
            <a:r>
              <a:rPr lang="sr-Latn-RS" dirty="0" smtClean="0">
                <a:solidFill>
                  <a:schemeClr val="tx1">
                    <a:lumMod val="75000"/>
                    <a:lumOff val="25000"/>
                  </a:schemeClr>
                </a:solidFill>
                <a:latin typeface="Merriweather"/>
              </a:rPr>
              <a:t>,</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samo</a:t>
            </a:r>
            <a:r>
              <a:rPr lang="en-US" dirty="0" smtClean="0">
                <a:solidFill>
                  <a:schemeClr val="tx1">
                    <a:lumMod val="75000"/>
                    <a:lumOff val="25000"/>
                  </a:schemeClr>
                </a:solidFill>
                <a:latin typeface="Merriweather"/>
              </a:rPr>
              <a:t> </a:t>
            </a:r>
            <a:r>
              <a:rPr lang="en-US" dirty="0" smtClean="0">
                <a:solidFill>
                  <a:schemeClr val="bg1">
                    <a:lumMod val="75000"/>
                    <a:lumOff val="25000"/>
                  </a:schemeClr>
                </a:solidFill>
                <a:latin typeface="Merriweather"/>
              </a:rPr>
              <a:t>je</a:t>
            </a:r>
            <a:r>
              <a:rPr lang="en-US" b="1" dirty="0" smtClean="0">
                <a:solidFill>
                  <a:srgbClr val="0070C0"/>
                </a:solidFill>
                <a:latin typeface="Merriweather"/>
              </a:rPr>
              <a:t> </a:t>
            </a:r>
            <a:r>
              <a:rPr lang="en-US" b="1" dirty="0" err="1" smtClean="0">
                <a:solidFill>
                  <a:srgbClr val="0070C0"/>
                </a:solidFill>
                <a:latin typeface="Merriweather"/>
              </a:rPr>
              <a:t>još</a:t>
            </a:r>
            <a:r>
              <a:rPr lang="en-US" b="1" dirty="0" smtClean="0">
                <a:solidFill>
                  <a:srgbClr val="0070C0"/>
                </a:solidFill>
                <a:latin typeface="Merriweather"/>
              </a:rPr>
              <a:t> </a:t>
            </a:r>
            <a:r>
              <a:rPr lang="en-US" b="1" dirty="0" err="1" smtClean="0">
                <a:solidFill>
                  <a:srgbClr val="0070C0"/>
                </a:solidFill>
                <a:latin typeface="Merriweather"/>
              </a:rPr>
              <a:t>snažnije</a:t>
            </a:r>
            <a:r>
              <a:rPr lang="en-US" b="1" dirty="0" smtClean="0">
                <a:solidFill>
                  <a:schemeClr val="tx1">
                    <a:lumMod val="75000"/>
                    <a:lumOff val="25000"/>
                  </a:schemeClr>
                </a:solidFill>
                <a:latin typeface="Merriweather"/>
              </a:rPr>
              <a:t>. </a:t>
            </a:r>
          </a:p>
          <a:p>
            <a:r>
              <a:rPr lang="en-US" dirty="0" err="1" smtClean="0">
                <a:solidFill>
                  <a:schemeClr val="tx1">
                    <a:lumMod val="75000"/>
                    <a:lumOff val="25000"/>
                  </a:schemeClr>
                </a:solidFill>
                <a:latin typeface="Merriweather"/>
              </a:rPr>
              <a:t>Telesni</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promene</a:t>
            </a:r>
            <a:r>
              <a:rPr lang="en-US" dirty="0" smtClean="0">
                <a:solidFill>
                  <a:schemeClr val="tx1">
                    <a:lumMod val="75000"/>
                    <a:lumOff val="25000"/>
                  </a:schemeClr>
                </a:solidFill>
                <a:latin typeface="Merriweather"/>
              </a:rPr>
              <a:t>, s </a:t>
            </a:r>
            <a:r>
              <a:rPr lang="en-US" dirty="0" err="1" smtClean="0">
                <a:solidFill>
                  <a:schemeClr val="tx1">
                    <a:lumMod val="75000"/>
                    <a:lumOff val="25000"/>
                  </a:schemeClr>
                </a:solidFill>
                <a:latin typeface="Merriweather"/>
              </a:rPr>
              <a:t>obzirom</a:t>
            </a:r>
            <a:r>
              <a:rPr lang="en-US" dirty="0" smtClean="0">
                <a:solidFill>
                  <a:schemeClr val="tx1">
                    <a:lumMod val="75000"/>
                    <a:lumOff val="25000"/>
                  </a:schemeClr>
                </a:solidFill>
                <a:latin typeface="Merriweather"/>
              </a:rPr>
              <a:t> </a:t>
            </a:r>
            <a:r>
              <a:rPr lang="sr-Latn-RS" dirty="0" smtClean="0">
                <a:solidFill>
                  <a:schemeClr val="tx1">
                    <a:lumMod val="75000"/>
                    <a:lumOff val="25000"/>
                  </a:schemeClr>
                </a:solidFill>
                <a:latin typeface="Merriweather"/>
              </a:rPr>
              <a:t>na to </a:t>
            </a:r>
            <a:r>
              <a:rPr lang="en-US" dirty="0" smtClean="0">
                <a:solidFill>
                  <a:schemeClr val="tx1">
                    <a:lumMod val="75000"/>
                    <a:lumOff val="25000"/>
                  </a:schemeClr>
                </a:solidFill>
                <a:latin typeface="Merriweather"/>
              </a:rPr>
              <a:t>da </a:t>
            </a:r>
            <a:r>
              <a:rPr lang="en-US" dirty="0" err="1" smtClean="0">
                <a:solidFill>
                  <a:schemeClr val="tx1">
                    <a:lumMod val="75000"/>
                    <a:lumOff val="25000"/>
                  </a:schemeClr>
                </a:solidFill>
                <a:latin typeface="Merriweather"/>
              </a:rPr>
              <a:t>su</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intenzivne</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i</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jake</a:t>
            </a:r>
            <a:r>
              <a:rPr lang="sr-Latn-RS" dirty="0" smtClean="0">
                <a:solidFill>
                  <a:schemeClr val="tx1">
                    <a:lumMod val="75000"/>
                    <a:lumOff val="25000"/>
                  </a:schemeClr>
                </a:solidFill>
                <a:latin typeface="Merriweather"/>
              </a:rPr>
              <a:t>,</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pra</a:t>
            </a:r>
            <a:r>
              <a:rPr lang="sr-Latn-RS" dirty="0" smtClean="0">
                <a:solidFill>
                  <a:schemeClr val="tx1">
                    <a:lumMod val="75000"/>
                    <a:lumOff val="25000"/>
                  </a:schemeClr>
                </a:solidFill>
                <a:latin typeface="Merriweather"/>
              </a:rPr>
              <a:t>ć</a:t>
            </a:r>
            <a:r>
              <a:rPr lang="en-US" dirty="0" smtClean="0">
                <a:solidFill>
                  <a:schemeClr val="tx1">
                    <a:lumMod val="75000"/>
                    <a:lumOff val="25000"/>
                  </a:schemeClr>
                </a:solidFill>
                <a:latin typeface="Merriweather"/>
              </a:rPr>
              <a:t>e</a:t>
            </a:r>
            <a:r>
              <a:rPr lang="sr-Latn-RS" dirty="0" smtClean="0">
                <a:solidFill>
                  <a:schemeClr val="tx1">
                    <a:lumMod val="75000"/>
                    <a:lumOff val="25000"/>
                  </a:schemeClr>
                </a:solidFill>
                <a:latin typeface="Merriweather"/>
              </a:rPr>
              <a:t>ne su</a:t>
            </a:r>
            <a:r>
              <a:rPr lang="en-US" dirty="0" smtClean="0">
                <a:solidFill>
                  <a:schemeClr val="tx1">
                    <a:lumMod val="75000"/>
                    <a:lumOff val="25000"/>
                  </a:schemeClr>
                </a:solidFill>
                <a:latin typeface="Merriweather"/>
              </a:rPr>
              <a:t> </a:t>
            </a:r>
            <a:r>
              <a:rPr lang="en-US" b="1" dirty="0" err="1" smtClean="0">
                <a:solidFill>
                  <a:schemeClr val="tx1">
                    <a:lumMod val="75000"/>
                    <a:lumOff val="25000"/>
                  </a:schemeClr>
                </a:solidFill>
                <a:latin typeface="Merriweather"/>
              </a:rPr>
              <a:t>katastrofaln</a:t>
            </a:r>
            <a:r>
              <a:rPr lang="sr-Latn-RS" b="1" dirty="0" smtClean="0">
                <a:solidFill>
                  <a:schemeClr val="tx1">
                    <a:lumMod val="75000"/>
                    <a:lumOff val="25000"/>
                  </a:schemeClr>
                </a:solidFill>
                <a:latin typeface="Merriweather"/>
              </a:rPr>
              <a:t>im</a:t>
            </a:r>
            <a:r>
              <a:rPr lang="en-US" b="1" dirty="0" smtClean="0">
                <a:solidFill>
                  <a:schemeClr val="tx1">
                    <a:lumMod val="75000"/>
                    <a:lumOff val="25000"/>
                  </a:schemeClr>
                </a:solidFill>
                <a:latin typeface="Merriweather"/>
              </a:rPr>
              <a:t> </a:t>
            </a:r>
            <a:r>
              <a:rPr lang="en-US" b="1" dirty="0" err="1" smtClean="0">
                <a:solidFill>
                  <a:schemeClr val="tx1">
                    <a:lumMod val="75000"/>
                    <a:lumOff val="25000"/>
                  </a:schemeClr>
                </a:solidFill>
                <a:latin typeface="Merriweather"/>
              </a:rPr>
              <a:t>misli</a:t>
            </a:r>
            <a:r>
              <a:rPr lang="sr-Latn-RS" b="1" dirty="0" smtClean="0">
                <a:solidFill>
                  <a:schemeClr val="tx1">
                    <a:lumMod val="75000"/>
                    <a:lumOff val="25000"/>
                  </a:schemeClr>
                </a:solidFill>
                <a:latin typeface="Merriweather"/>
              </a:rPr>
              <a:t>ma</a:t>
            </a:r>
            <a:r>
              <a:rPr lang="en-US" b="1" dirty="0" smtClean="0">
                <a:solidFill>
                  <a:schemeClr val="tx1">
                    <a:lumMod val="75000"/>
                    <a:lumOff val="25000"/>
                  </a:schemeClr>
                </a:solidFill>
                <a:latin typeface="Merriweather"/>
              </a:rPr>
              <a:t>:</a:t>
            </a:r>
            <a:endParaRPr lang="en-US" b="1" dirty="0" smtClean="0">
              <a:solidFill>
                <a:schemeClr val="tx1">
                  <a:lumMod val="75000"/>
                  <a:lumOff val="25000"/>
                </a:schemeClr>
              </a:solidFill>
              <a:latin typeface="Merriweather"/>
            </a:endParaRPr>
          </a:p>
          <a:p>
            <a:r>
              <a:rPr lang="en-US" dirty="0" err="1">
                <a:solidFill>
                  <a:schemeClr val="tx1">
                    <a:lumMod val="75000"/>
                    <a:lumOff val="25000"/>
                  </a:schemeClr>
                </a:solidFill>
                <a:latin typeface="Merriweather"/>
              </a:rPr>
              <a:t>u</a:t>
            </a:r>
            <a:r>
              <a:rPr lang="en-US" dirty="0" err="1" smtClean="0">
                <a:solidFill>
                  <a:schemeClr val="tx1">
                    <a:lumMod val="75000"/>
                    <a:lumOff val="25000"/>
                  </a:schemeClr>
                </a:solidFill>
                <a:latin typeface="Merriweather"/>
              </a:rPr>
              <a:t>mreću</a:t>
            </a:r>
            <a:r>
              <a:rPr lang="en-US" dirty="0" smtClean="0">
                <a:solidFill>
                  <a:schemeClr val="tx1">
                    <a:lumMod val="75000"/>
                    <a:lumOff val="25000"/>
                  </a:schemeClr>
                </a:solidFill>
                <a:latin typeface="Merriweather"/>
              </a:rPr>
              <a:t>;</a:t>
            </a:r>
          </a:p>
          <a:p>
            <a:r>
              <a:rPr lang="en-US" dirty="0" err="1">
                <a:solidFill>
                  <a:schemeClr val="tx1">
                    <a:lumMod val="75000"/>
                    <a:lumOff val="25000"/>
                  </a:schemeClr>
                </a:solidFill>
                <a:latin typeface="Merriweather"/>
              </a:rPr>
              <a:t>u</a:t>
            </a:r>
            <a:r>
              <a:rPr lang="en-US" dirty="0" err="1" smtClean="0">
                <a:solidFill>
                  <a:schemeClr val="tx1">
                    <a:lumMod val="75000"/>
                    <a:lumOff val="25000"/>
                  </a:schemeClr>
                </a:solidFill>
                <a:latin typeface="Merriweather"/>
              </a:rPr>
              <a:t>gušiću</a:t>
            </a:r>
            <a:r>
              <a:rPr lang="en-US" dirty="0" smtClean="0">
                <a:solidFill>
                  <a:schemeClr val="tx1">
                    <a:lumMod val="75000"/>
                    <a:lumOff val="25000"/>
                  </a:schemeClr>
                </a:solidFill>
                <a:latin typeface="Merriweather"/>
              </a:rPr>
              <a:t> se;</a:t>
            </a:r>
          </a:p>
          <a:p>
            <a:r>
              <a:rPr lang="en-US" dirty="0" err="1">
                <a:solidFill>
                  <a:schemeClr val="tx1">
                    <a:lumMod val="75000"/>
                    <a:lumOff val="25000"/>
                  </a:schemeClr>
                </a:solidFill>
                <a:latin typeface="Merriweather"/>
              </a:rPr>
              <a:t>o</a:t>
            </a:r>
            <a:r>
              <a:rPr lang="en-US" dirty="0" err="1" smtClean="0">
                <a:solidFill>
                  <a:schemeClr val="tx1">
                    <a:lumMod val="75000"/>
                    <a:lumOff val="25000"/>
                  </a:schemeClr>
                </a:solidFill>
                <a:latin typeface="Merriweather"/>
              </a:rPr>
              <a:t>nesvestiću</a:t>
            </a:r>
            <a:r>
              <a:rPr lang="en-US" dirty="0" smtClean="0">
                <a:solidFill>
                  <a:schemeClr val="tx1">
                    <a:lumMod val="75000"/>
                    <a:lumOff val="25000"/>
                  </a:schemeClr>
                </a:solidFill>
                <a:latin typeface="Merriweather"/>
              </a:rPr>
              <a:t> se;</a:t>
            </a:r>
          </a:p>
          <a:p>
            <a:r>
              <a:rPr lang="en-US" dirty="0" err="1">
                <a:solidFill>
                  <a:schemeClr val="tx1">
                    <a:lumMod val="75000"/>
                    <a:lumOff val="25000"/>
                  </a:schemeClr>
                </a:solidFill>
                <a:latin typeface="Merriweather"/>
              </a:rPr>
              <a:t>d</a:t>
            </a:r>
            <a:r>
              <a:rPr lang="en-US" dirty="0" err="1" smtClean="0">
                <a:solidFill>
                  <a:schemeClr val="tx1">
                    <a:lumMod val="75000"/>
                    <a:lumOff val="25000"/>
                  </a:schemeClr>
                </a:solidFill>
                <a:latin typeface="Merriweather"/>
              </a:rPr>
              <a:t>oživeću</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infar</a:t>
            </a:r>
            <a:r>
              <a:rPr lang="sr-Latn-RS" dirty="0" smtClean="0">
                <a:solidFill>
                  <a:schemeClr val="tx1">
                    <a:lumMod val="75000"/>
                    <a:lumOff val="25000"/>
                  </a:schemeClr>
                </a:solidFill>
                <a:latin typeface="Merriweather"/>
              </a:rPr>
              <a:t>kt</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moždani</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udar</a:t>
            </a:r>
            <a:r>
              <a:rPr lang="en-US" dirty="0" smtClean="0">
                <a:solidFill>
                  <a:schemeClr val="tx1">
                    <a:lumMod val="75000"/>
                    <a:lumOff val="25000"/>
                  </a:schemeClr>
                </a:solidFill>
                <a:latin typeface="Merriweather"/>
              </a:rPr>
              <a:t>;</a:t>
            </a:r>
          </a:p>
          <a:p>
            <a:r>
              <a:rPr lang="en-US" dirty="0" err="1">
                <a:solidFill>
                  <a:schemeClr val="tx1">
                    <a:lumMod val="75000"/>
                    <a:lumOff val="25000"/>
                  </a:schemeClr>
                </a:solidFill>
                <a:latin typeface="Merriweather"/>
              </a:rPr>
              <a:t>i</a:t>
            </a:r>
            <a:r>
              <a:rPr lang="en-US" dirty="0" err="1" smtClean="0">
                <a:solidFill>
                  <a:schemeClr val="tx1">
                    <a:lumMod val="75000"/>
                    <a:lumOff val="25000"/>
                  </a:schemeClr>
                </a:solidFill>
                <a:latin typeface="Merriweather"/>
              </a:rPr>
              <a:t>zgubiću</a:t>
            </a:r>
            <a:r>
              <a:rPr lang="en-US" dirty="0" smtClean="0">
                <a:solidFill>
                  <a:schemeClr val="tx1">
                    <a:lumMod val="75000"/>
                    <a:lumOff val="25000"/>
                  </a:schemeClr>
                </a:solidFill>
                <a:latin typeface="Merriweather"/>
              </a:rPr>
              <a:t> </a:t>
            </a:r>
            <a:r>
              <a:rPr lang="en-US" dirty="0" err="1" smtClean="0">
                <a:solidFill>
                  <a:schemeClr val="tx1">
                    <a:lumMod val="75000"/>
                    <a:lumOff val="25000"/>
                  </a:schemeClr>
                </a:solidFill>
                <a:latin typeface="Merriweather"/>
              </a:rPr>
              <a:t>kontolu</a:t>
            </a:r>
            <a:r>
              <a:rPr lang="en-US" dirty="0" smtClean="0">
                <a:solidFill>
                  <a:schemeClr val="tx1">
                    <a:lumMod val="75000"/>
                    <a:lumOff val="25000"/>
                  </a:schemeClr>
                </a:solidFill>
                <a:latin typeface="Merriweather"/>
              </a:rPr>
              <a:t>.</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US" dirty="0"/>
          </a:p>
        </p:txBody>
      </p:sp>
      <p:sp>
        <p:nvSpPr>
          <p:cNvPr id="4" name="Title 1"/>
          <p:cNvSpPr txBox="1">
            <a:spLocks/>
          </p:cNvSpPr>
          <p:nvPr/>
        </p:nvSpPr>
        <p:spPr>
          <a:xfrm>
            <a:off x="3782770" y="418939"/>
            <a:ext cx="7800834" cy="773368"/>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erriweather Light" pitchFamily="2" charset="77"/>
                <a:ea typeface="+mj-ea"/>
                <a:cs typeface="+mj-cs"/>
              </a:defRPr>
            </a:lvl1pPr>
          </a:lstStyle>
          <a:p>
            <a:pPr algn="r"/>
            <a:r>
              <a:rPr lang="en-US" sz="3600" b="1" dirty="0" err="1" smtClean="0">
                <a:solidFill>
                  <a:schemeClr val="tx1">
                    <a:lumMod val="75000"/>
                    <a:lumOff val="25000"/>
                  </a:schemeClr>
                </a:solidFill>
                <a:latin typeface="Merriweather"/>
              </a:rPr>
              <a:t>Panika</a:t>
            </a:r>
            <a:r>
              <a:rPr lang="en-US" sz="3600" b="1" dirty="0" smtClean="0">
                <a:solidFill>
                  <a:schemeClr val="tx1">
                    <a:lumMod val="75000"/>
                    <a:lumOff val="25000"/>
                  </a:schemeClr>
                </a:solidFill>
                <a:latin typeface="Merriweather"/>
              </a:rPr>
              <a:t> </a:t>
            </a:r>
            <a:r>
              <a:rPr lang="en-US" sz="3600" b="1" dirty="0" err="1" smtClean="0">
                <a:solidFill>
                  <a:schemeClr val="tx1">
                    <a:lumMod val="75000"/>
                    <a:lumOff val="25000"/>
                  </a:schemeClr>
                </a:solidFill>
                <a:latin typeface="Merriweather"/>
              </a:rPr>
              <a:t>i</a:t>
            </a:r>
            <a:r>
              <a:rPr lang="en-US" sz="3600" b="1" dirty="0" smtClean="0">
                <a:solidFill>
                  <a:schemeClr val="tx1">
                    <a:lumMod val="75000"/>
                    <a:lumOff val="25000"/>
                  </a:schemeClr>
                </a:solidFill>
                <a:latin typeface="Merriweather"/>
              </a:rPr>
              <a:t> </a:t>
            </a:r>
            <a:r>
              <a:rPr lang="en-US" sz="3600" b="1" dirty="0" err="1" smtClean="0">
                <a:solidFill>
                  <a:schemeClr val="tx1">
                    <a:lumMod val="75000"/>
                    <a:lumOff val="25000"/>
                  </a:schemeClr>
                </a:solidFill>
                <a:latin typeface="Merriweather"/>
              </a:rPr>
              <a:t>panični</a:t>
            </a:r>
            <a:r>
              <a:rPr lang="en-US" sz="3600" b="1" dirty="0" smtClean="0">
                <a:solidFill>
                  <a:schemeClr val="tx1">
                    <a:lumMod val="75000"/>
                    <a:lumOff val="25000"/>
                  </a:schemeClr>
                </a:solidFill>
                <a:latin typeface="Merriweather"/>
              </a:rPr>
              <a:t> </a:t>
            </a:r>
            <a:r>
              <a:rPr lang="en-US" sz="3600" b="1" dirty="0" err="1" smtClean="0">
                <a:solidFill>
                  <a:schemeClr val="tx1">
                    <a:lumMod val="75000"/>
                    <a:lumOff val="25000"/>
                  </a:schemeClr>
                </a:solidFill>
                <a:latin typeface="Merriweather"/>
              </a:rPr>
              <a:t>napad</a:t>
            </a:r>
            <a:r>
              <a:rPr lang="en-US" sz="3600" b="1" dirty="0" smtClean="0">
                <a:solidFill>
                  <a:schemeClr val="tx1">
                    <a:lumMod val="75000"/>
                    <a:lumOff val="25000"/>
                  </a:schemeClr>
                </a:solidFill>
                <a:latin typeface="Merriweather"/>
              </a:rPr>
              <a:t> </a:t>
            </a:r>
            <a:endParaRPr lang="en-US" sz="3600" b="1" dirty="0">
              <a:solidFill>
                <a:schemeClr val="tx1">
                  <a:lumMod val="75000"/>
                  <a:lumOff val="25000"/>
                </a:schemeClr>
              </a:solidFill>
              <a:latin typeface="Merriweather"/>
            </a:endParaRPr>
          </a:p>
        </p:txBody>
      </p:sp>
    </p:spTree>
    <p:extLst>
      <p:ext uri="{BB962C8B-B14F-4D97-AF65-F5344CB8AC3E}">
        <p14:creationId xmlns:p14="http://schemas.microsoft.com/office/powerpoint/2010/main" val="2316066271"/>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000000"/>
      </a:lt1>
      <a:dk2>
        <a:srgbClr val="3B3B3B"/>
      </a:dk2>
      <a:lt2>
        <a:srgbClr val="F0F0F0"/>
      </a:lt2>
      <a:accent1>
        <a:srgbClr val="85ADBB"/>
      </a:accent1>
      <a:accent2>
        <a:srgbClr val="7B918E"/>
      </a:accent2>
      <a:accent3>
        <a:srgbClr val="D1AF94"/>
      </a:accent3>
      <a:accent4>
        <a:srgbClr val="F5D2C0"/>
      </a:accent4>
      <a:accent5>
        <a:srgbClr val="C2CECB"/>
      </a:accent5>
      <a:accent6>
        <a:srgbClr val="D2CBB9"/>
      </a:accent6>
      <a:hlink>
        <a:srgbClr val="6F8A88"/>
      </a:hlink>
      <a:folHlink>
        <a:srgbClr val="A7B5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2649</Words>
  <Application>Microsoft Office PowerPoint</Application>
  <PresentationFormat>Widescreen</PresentationFormat>
  <Paragraphs>212</Paragraphs>
  <Slides>23</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23</vt:i4>
      </vt:variant>
    </vt:vector>
  </HeadingPairs>
  <TitlesOfParts>
    <vt:vector size="40" baseType="lpstr">
      <vt:lpstr>Abhaya Libre</vt:lpstr>
      <vt:lpstr>Abhaya Libre ExtraBold</vt:lpstr>
      <vt:lpstr>Abhaya Libre SemiBold</vt:lpstr>
      <vt:lpstr>Arial</vt:lpstr>
      <vt:lpstr>Arial Black</vt:lpstr>
      <vt:lpstr>Arima Madurai</vt:lpstr>
      <vt:lpstr>Arima Madurai Black</vt:lpstr>
      <vt:lpstr>Arima Madurai Semi</vt:lpstr>
      <vt:lpstr>Calibri</vt:lpstr>
      <vt:lpstr>Lato Light</vt:lpstr>
      <vt:lpstr>Merriweather</vt:lpstr>
      <vt:lpstr>Merriweather Light</vt:lpstr>
      <vt:lpstr>Nunito Bold</vt:lpstr>
      <vt:lpstr>Roboto 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 Design</dc:creator>
  <cp:lastModifiedBy>Korisnik</cp:lastModifiedBy>
  <cp:revision>417</cp:revision>
  <dcterms:created xsi:type="dcterms:W3CDTF">2018-12-21T22:04:22Z</dcterms:created>
  <dcterms:modified xsi:type="dcterms:W3CDTF">2020-04-11T10:09:16Z</dcterms:modified>
</cp:coreProperties>
</file>